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1360" r:id="rId2"/>
    <p:sldId id="2640" r:id="rId3"/>
    <p:sldId id="2641" r:id="rId4"/>
    <p:sldId id="2578" r:id="rId5"/>
    <p:sldId id="2579" r:id="rId6"/>
    <p:sldId id="1881839026" r:id="rId7"/>
    <p:sldId id="1881838977" r:id="rId8"/>
    <p:sldId id="2581" r:id="rId9"/>
    <p:sldId id="2585" r:id="rId10"/>
    <p:sldId id="2587" r:id="rId11"/>
    <p:sldId id="1881839042" r:id="rId12"/>
    <p:sldId id="2588" r:id="rId13"/>
    <p:sldId id="2589" r:id="rId14"/>
    <p:sldId id="1881839043" r:id="rId15"/>
    <p:sldId id="2760" r:id="rId16"/>
    <p:sldId id="516" r:id="rId17"/>
    <p:sldId id="2609" r:id="rId18"/>
    <p:sldId id="579" r:id="rId19"/>
    <p:sldId id="677" r:id="rId20"/>
    <p:sldId id="1881838989" r:id="rId21"/>
    <p:sldId id="1320" r:id="rId22"/>
    <p:sldId id="1881838997" r:id="rId23"/>
    <p:sldId id="1881839050" r:id="rId24"/>
    <p:sldId id="1881839044" r:id="rId25"/>
    <p:sldId id="1881839045" r:id="rId26"/>
    <p:sldId id="1881839046" r:id="rId27"/>
    <p:sldId id="1881839049" r:id="rId28"/>
    <p:sldId id="3993" r:id="rId29"/>
    <p:sldId id="760" r:id="rId30"/>
    <p:sldId id="609" r:id="rId31"/>
    <p:sldId id="3970" r:id="rId32"/>
    <p:sldId id="707" r:id="rId33"/>
    <p:sldId id="739" r:id="rId34"/>
    <p:sldId id="1881839048" r:id="rId35"/>
    <p:sldId id="1881839047" r:id="rId3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32" autoAdjust="0"/>
    <p:restoredTop sz="92449" autoAdjust="0"/>
  </p:normalViewPr>
  <p:slideViewPr>
    <p:cSldViewPr>
      <p:cViewPr varScale="1">
        <p:scale>
          <a:sx n="113" d="100"/>
          <a:sy n="113" d="100"/>
        </p:scale>
        <p:origin x="44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93" d="100"/>
        <a:sy n="93" d="100"/>
      </p:scale>
      <p:origin x="0" y="3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6T04:57:42.31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47,'41'0,"-14"0,-10 0,-10 0,2 0,5 0,-3 0,2 0,0 0,-5-2,9 1,-10-2,12 3,-7 0,9 0,-11-3,0 3,1-3,0 3,2-3,4 2,-9-1,5 2,-3 0,0-4,0 4,3-3,4-1,-3 4,7-7,-11 7,0-3,5-1,-7 4,8-3,-7 3,-2 0,7 0,-3 0,5 3,-2-3,0 4,-4-4,0 0,5 2,0-1,9 2,-9-3,-4 0,-8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0T11:06:22.8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0 207 16383,'51'-8'0,"6"4"0,-6 0 0,3 4 0,-3 0 0,8 0 0,-6 0 0,22 0 0,-1 0 0,1 0 0,0 0 0,-1 0 0,-10 0 0,-2 0 0,-1 0 0,-18 0 0,16 0 0,-18 0 0,10 0 0,-11 0 0,8 0 0,-7 0 0,-7 0 0,13 0 0,-22 0 0,7 0 0,4 0 0,5 0 0,22 0 0,-13-4 0,-2 3 0,-21-3 0,0 4 0,-5 0 0,4 0 0,-5 0 0,7 0 0,10 0 0,2 0 0,11-6 0,-11 4 0,-2-7 0,-10 8 0,-1-3 0,0 4 0,-8 0 0,6 0 0,-13 0 0,14 0 0,-4 0 0,5 0 0,0-4 0,11 2 0,4-6 0,-1 7 0,-2-3 0,-17 1 0,4 2 0,-5-2 0,7 3 0,-1 0 0,11 0 0,-8 0 0,18-6 0,-7 5 0,10-11 0,-1 5 0,-9 0 0,-9 1 0,-6 6 0,-5 0 0,17 0 0,-8 0 0,18 0 0,-23 0 0,11-4 0,-14 3 0,5-3 0,-6 1 0,5 2 0,-4-2 0,-1 3 0,5 0 0,-10-3 0,20 2 0,-1-2 0,6-1 0,-4 3 0,-9-3 0,-1 4 0,0 0 0,1 0 0,-1 0 0,0 0 0,1 0 0,-1 0 0,-6-4 0,5 4 0,2-4 0,1 4 0,5 0 0,4 0 0,-8 0 0,28 0 0,-14 0 0,6-4 0,-12 3 0,-10-7 0,-7 7 0,5-3 0,-4 4 0,5 0 0,11 0 0,2 0 0,11 0 0,0 0 0,0-6 0,-11 5 0,-2-5 0,-16 6 0,10 0 0,-9 0 0,21 0 0,7 0 0,3 0 0,-3 0 0,8 0 0,-6 7 0,11-6 0,-2 6 0,-11-7 0,0 0 0,10 0 0,14 0 0,2 0 0,-2 0 0,-14 0 0,-21 0 0,-7 0 0,-8 0 0,-9 0 0,4 0 0,0 0 0,2 0 0,16-6 0,-8 5 0,8-9 0,-17 9 0,5-3 0,-10 4 0,4 0 0,-6-3 0,17 2 0,-7-2 0,8 3 0,-6 0 0,-10 0 0,4 0 0,-6 0 0,6 0 0,-7 0 0,12 0 0,-7 0 0,4 0 0,4 0 0,-11 0 0,11 0 0,-4-4 0,-1 3 0,6-4 0,-15 5 0,5 0 0,0 0 0,-4 0 0,7 0 0,-2 0 0,-6 0 0,11 4 0,-11-4 0,9 7 0,-7-6 0,6 2 0,2 1 0,5-3 0,1 3 0,-10-4 0,-2 0 0,-3 0 0,3 0 0,2 3 0,-1-2 0,-2 2 0,-1-3 0,3 3 0,-2-2 0,3 2 0,-1 0 0,-5-2 0,1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0T11:06:25.8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80 16383,'69'0'0,"-4"0"0,-24 0 0,7 0 0,13 0 0,16 0 0,22 0 0,-1 0 0,0 0 0,-11 0 0,-34 0 0,1 0 0,1 0 0,1 0 0,1 0 0,0 0 0,9 0 0,-2 0 0,-13 0 0,-1 0 0,10 0 0,0 0 0,-10 0 0,0 0 0,10 0 0,0 0 0,1 0 0,0 0 0,6 0 0,1 0 0,0 0 0,0 0 0,3 0 0,1 0 0,-4 0 0,0 0 0,0 0 0,-1 0 0,-5 0 0,-2 0 0,-4 0 0,-3 0 0,34 0 0,-34 0 0,1 0 0,36 0 0,-36 0 0,1 0 0,43 0 0,0 0 0,0 0 0,0 0 0,-36-3 0,-3-1 0,13 3 0,10-6 0,-55 7 0,0 0 0,22 0 0,-6 0 0,29 0 0,-19 0 0,9 0 0,-11 0 0,0 0 0,0 0 0,10 0 0,3 0 0,32 0 0,-6 0 0,9 0 0,-14-7 0,-11 6 0,-10-12 0,-2 12 0,-11-5 0,-20 6 0,26-6 0,-12 4 0,52-10 0,-38 10 0,12-4 0,-44 2 0,1 3 0,-1-3 0,0 4 0,1 0 0,9 0 0,4 0 0,20 0 0,14 0 0,-19 0 0,13 0 0,-18 0 0,-8 0 0,0 0 0,-17 0 0,12 0 0,-6 0 0,12 0 0,-17 0 0,1 0 0,-7 0 0,5 0 0,-10 0 0,10 0 0,-5 0 0,7 0 0,-1 0 0,0 0 0,0 0 0,-5 0 0,-2 0 0,-9 0 0,9 0 0,-4 3 0,11-2 0,-8 2 0,1-3 0,-5 0 0,-1 0 0,3 0 0,2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DE5F201C-A97F-70D8-7000-26E4281DBFF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DDE3137-48C3-F22F-F990-6F9232B2008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80244CB9-339E-8734-A2A8-56CAE1850CC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F9A628A6-FDCF-ABF0-EF05-9F08FBA7114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F60A7DE5-F87A-28FF-5939-F55E44B5CBF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D0A3C9B4-4C5A-8867-8E80-11600DBC9D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925DF51-3274-9A48-AF24-C4E4CA7190B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>
            <a:extLst>
              <a:ext uri="{FF2B5EF4-FFF2-40B4-BE49-F238E27FC236}">
                <a16:creationId xmlns:a16="http://schemas.microsoft.com/office/drawing/2014/main" id="{6F7E51FC-AFAA-205F-4E7C-C40C0448D7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Заметки 2">
            <a:extLst>
              <a:ext uri="{FF2B5EF4-FFF2-40B4-BE49-F238E27FC236}">
                <a16:creationId xmlns:a16="http://schemas.microsoft.com/office/drawing/2014/main" id="{A2A74BE0-3254-F2F2-19DE-D11C2669B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2531" name="Номер слайда 3">
            <a:extLst>
              <a:ext uri="{FF2B5EF4-FFF2-40B4-BE49-F238E27FC236}">
                <a16:creationId xmlns:a16="http://schemas.microsoft.com/office/drawing/2014/main" id="{924EE4ED-8467-6DFF-715B-C6EA8B70C0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101D92-1D58-8647-90C8-B4DA8A788313}" type="slidenum">
              <a:rPr lang="ru-RU" altLang="ru-RU" sz="1200" smtClean="0">
                <a:cs typeface="Arial" panose="020B0604020202020204" pitchFamily="34" charset="0"/>
              </a:rPr>
              <a:pPr/>
              <a:t>7</a:t>
            </a:fld>
            <a:endParaRPr lang="ru-RU" altLang="ru-RU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>
            <a:extLst>
              <a:ext uri="{FF2B5EF4-FFF2-40B4-BE49-F238E27FC236}">
                <a16:creationId xmlns:a16="http://schemas.microsoft.com/office/drawing/2014/main" id="{004565D9-FE7F-472C-CF06-217D3C92B1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Заметки 2">
            <a:extLst>
              <a:ext uri="{FF2B5EF4-FFF2-40B4-BE49-F238E27FC236}">
                <a16:creationId xmlns:a16="http://schemas.microsoft.com/office/drawing/2014/main" id="{0F074BA1-D177-759F-EFAA-AEBDF4F27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4579" name="Номер слайда 3">
            <a:extLst>
              <a:ext uri="{FF2B5EF4-FFF2-40B4-BE49-F238E27FC236}">
                <a16:creationId xmlns:a16="http://schemas.microsoft.com/office/drawing/2014/main" id="{02A9CD0A-39FC-565F-E66C-B0DB35C428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A53792-F33F-184F-BE5B-FC2B4DA2CA8E}" type="slidenum">
              <a:rPr lang="ru-RU" altLang="ru-RU" sz="1200" smtClean="0">
                <a:cs typeface="Arial" panose="020B0604020202020204" pitchFamily="34" charset="0"/>
              </a:rPr>
              <a:pPr/>
              <a:t>8</a:t>
            </a:fld>
            <a:endParaRPr lang="ru-RU" altLang="ru-RU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>
            <a:extLst>
              <a:ext uri="{FF2B5EF4-FFF2-40B4-BE49-F238E27FC236}">
                <a16:creationId xmlns:a16="http://schemas.microsoft.com/office/drawing/2014/main" id="{6C7DC9AB-CE2F-D806-2596-B0E2624181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Заметки 2">
            <a:extLst>
              <a:ext uri="{FF2B5EF4-FFF2-40B4-BE49-F238E27FC236}">
                <a16:creationId xmlns:a16="http://schemas.microsoft.com/office/drawing/2014/main" id="{D91F9F21-2F68-D568-4908-8B1CAD8E1F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30723" name="Номер слайда 3">
            <a:extLst>
              <a:ext uri="{FF2B5EF4-FFF2-40B4-BE49-F238E27FC236}">
                <a16:creationId xmlns:a16="http://schemas.microsoft.com/office/drawing/2014/main" id="{1F89A96F-3CB2-A942-98B7-43554828AF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282533-09E4-554F-92C3-F8B043A2433B}" type="slidenum">
              <a:rPr lang="ru-RU" altLang="ru-RU" sz="1200"/>
              <a:pPr/>
              <a:t>10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>
            <a:extLst>
              <a:ext uri="{FF2B5EF4-FFF2-40B4-BE49-F238E27FC236}">
                <a16:creationId xmlns:a16="http://schemas.microsoft.com/office/drawing/2014/main" id="{95ED9EE9-928B-9199-FCC2-3F99E15347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Заметки 2">
            <a:extLst>
              <a:ext uri="{FF2B5EF4-FFF2-40B4-BE49-F238E27FC236}">
                <a16:creationId xmlns:a16="http://schemas.microsoft.com/office/drawing/2014/main" id="{BDBBD0E4-492D-80F8-9B7B-DDEEF74661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33795" name="Номер слайда 3">
            <a:extLst>
              <a:ext uri="{FF2B5EF4-FFF2-40B4-BE49-F238E27FC236}">
                <a16:creationId xmlns:a16="http://schemas.microsoft.com/office/drawing/2014/main" id="{66F0DE6A-33F4-8980-164F-73C16A4A3D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A71F7DE-25BA-5149-9ADA-8845EFC70922}" type="slidenum">
              <a:rPr lang="ru-RU" altLang="ru-RU" sz="1200"/>
              <a:pPr/>
              <a:t>12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>
            <a:extLst>
              <a:ext uri="{FF2B5EF4-FFF2-40B4-BE49-F238E27FC236}">
                <a16:creationId xmlns:a16="http://schemas.microsoft.com/office/drawing/2014/main" id="{EC3C8130-30BE-FDDC-6FBD-8B161835BF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Заметки 2">
            <a:extLst>
              <a:ext uri="{FF2B5EF4-FFF2-40B4-BE49-F238E27FC236}">
                <a16:creationId xmlns:a16="http://schemas.microsoft.com/office/drawing/2014/main" id="{77D4E7D6-5558-E01A-2ABF-5E41548974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35843" name="Номер слайда 3">
            <a:extLst>
              <a:ext uri="{FF2B5EF4-FFF2-40B4-BE49-F238E27FC236}">
                <a16:creationId xmlns:a16="http://schemas.microsoft.com/office/drawing/2014/main" id="{7FCF2D2B-E2CF-9D9F-6A75-BBE9AB90A2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181AEE-B9F1-2242-ABBA-3BBF4C720A9D}" type="slidenum">
              <a:rPr lang="ru-RU" altLang="ru-RU" sz="1200"/>
              <a:pPr/>
              <a:t>13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A83E6-05CB-C52E-3DD6-6315FFCC0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>
            <a:extLst>
              <a:ext uri="{FF2B5EF4-FFF2-40B4-BE49-F238E27FC236}">
                <a16:creationId xmlns:a16="http://schemas.microsoft.com/office/drawing/2014/main" id="{D812E066-A8B7-572C-A8BB-90ADA1BB75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Заметки 2">
            <a:extLst>
              <a:ext uri="{FF2B5EF4-FFF2-40B4-BE49-F238E27FC236}">
                <a16:creationId xmlns:a16="http://schemas.microsoft.com/office/drawing/2014/main" id="{01B6135C-C781-848D-DC98-9BED41D81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35843" name="Номер слайда 3">
            <a:extLst>
              <a:ext uri="{FF2B5EF4-FFF2-40B4-BE49-F238E27FC236}">
                <a16:creationId xmlns:a16="http://schemas.microsoft.com/office/drawing/2014/main" id="{E7D3751D-8C48-1ACF-1A90-F78BFF902E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181AEE-B9F1-2242-ABBA-3BBF4C720A9D}" type="slidenum">
              <a:rPr lang="ru-RU" altLang="ru-RU" sz="1200"/>
              <a:pPr/>
              <a:t>14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404248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>
            <a:extLst>
              <a:ext uri="{FF2B5EF4-FFF2-40B4-BE49-F238E27FC236}">
                <a16:creationId xmlns:a16="http://schemas.microsoft.com/office/drawing/2014/main" id="{21239875-5987-4DE2-EE9F-6053F4FD37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Заметки 2">
            <a:extLst>
              <a:ext uri="{FF2B5EF4-FFF2-40B4-BE49-F238E27FC236}">
                <a16:creationId xmlns:a16="http://schemas.microsoft.com/office/drawing/2014/main" id="{40E50F77-F411-C701-D71E-49C843DFD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6627" name="Номер слайда 3">
            <a:extLst>
              <a:ext uri="{FF2B5EF4-FFF2-40B4-BE49-F238E27FC236}">
                <a16:creationId xmlns:a16="http://schemas.microsoft.com/office/drawing/2014/main" id="{77B3C665-EF2D-BBF4-789C-777810500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B0932D-2706-474B-A62E-3C6EEC82C065}" type="slidenum">
              <a:rPr lang="ru-RU" altLang="ru-RU" sz="1200" smtClean="0">
                <a:cs typeface="Arial" panose="020B0604020202020204" pitchFamily="34" charset="0"/>
              </a:rPr>
              <a:pPr/>
              <a:t>15</a:t>
            </a:fld>
            <a:endParaRPr lang="ru-RU" altLang="ru-RU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>
            <a:extLst>
              <a:ext uri="{FF2B5EF4-FFF2-40B4-BE49-F238E27FC236}">
                <a16:creationId xmlns:a16="http://schemas.microsoft.com/office/drawing/2014/main" id="{48BB4818-4568-E7AA-F981-13830E0A7D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>
            <a:extLst>
              <a:ext uri="{FF2B5EF4-FFF2-40B4-BE49-F238E27FC236}">
                <a16:creationId xmlns:a16="http://schemas.microsoft.com/office/drawing/2014/main" id="{391835DE-4031-783B-C6AB-9CA212556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53251" name="Номер слайда 3">
            <a:extLst>
              <a:ext uri="{FF2B5EF4-FFF2-40B4-BE49-F238E27FC236}">
                <a16:creationId xmlns:a16="http://schemas.microsoft.com/office/drawing/2014/main" id="{FE49691E-3D78-EAEE-5990-73511183BD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3A20B3B-8E1C-9E44-8658-C0B43827302C}" type="slidenum">
              <a:rPr lang="ru-RU" altLang="ru-RU" sz="1200" smtClean="0">
                <a:cs typeface="Arial" panose="020B0604020202020204" pitchFamily="34" charset="0"/>
              </a:rPr>
              <a:pPr/>
              <a:t>18</a:t>
            </a:fld>
            <a:endParaRPr lang="ru-RU" altLang="ru-RU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Образ слайда 1">
            <a:extLst>
              <a:ext uri="{FF2B5EF4-FFF2-40B4-BE49-F238E27FC236}">
                <a16:creationId xmlns:a16="http://schemas.microsoft.com/office/drawing/2014/main" id="{A93F2974-7F0C-DE3E-FE32-34F66018D6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Заметки 2">
            <a:extLst>
              <a:ext uri="{FF2B5EF4-FFF2-40B4-BE49-F238E27FC236}">
                <a16:creationId xmlns:a16="http://schemas.microsoft.com/office/drawing/2014/main" id="{E9853000-AD56-76BD-AD95-AF86A5E74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66563" name="Номер слайда 3">
            <a:extLst>
              <a:ext uri="{FF2B5EF4-FFF2-40B4-BE49-F238E27FC236}">
                <a16:creationId xmlns:a16="http://schemas.microsoft.com/office/drawing/2014/main" id="{9FE90352-D6FC-B693-FCF2-1ADEA518C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8B444B-8A37-B747-9025-140A211BA8A1}" type="slidenum">
              <a:rPr lang="ru-RU" altLang="ru-RU" sz="1200" smtClean="0"/>
              <a:pPr/>
              <a:t>21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DFBEB7-FE51-03B3-DD7F-66AF6A58E2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9A8DC7-07EA-95F0-E3C0-6D78AE5C48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F167CC-FE6A-EDA9-0EDA-70BB6CEA26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CEF688-977E-F548-AADF-010222C1B8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7664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844787-07FD-6B51-0716-DE9888CABE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2F7DB4-CE8C-441B-A475-BFF3D4C16D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2B96CA-4082-89AE-0D7B-A682A0F12F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7FCD51-7E31-2144-AC4B-9F8166EF8C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6498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67DFB8-F81B-C738-F73A-ADB0010FC3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8CFADE-08AB-C295-2972-26DBB37693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3BD115-7C85-FD2D-4D3F-198EC5FD59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D131-8D8B-A543-A88D-F857997B46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8826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21B4CEE-DB94-C8BC-0F95-D4BA036C2D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8FE0DDA-B5F2-BA1E-B02E-04A63BE94E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F671FA0-0243-A4E5-272D-A6A6341485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4E1B69-4573-0E4D-92FE-E5203CAC68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6568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7D0481-36F1-9DFB-6C74-119905032D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17E7B1B-619A-B09F-5488-A5E8F34768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DCCBBD-7C3B-CA1B-31F3-039BA5700C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CC37B3-620A-6740-AF10-33AC08808B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6679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AB6247-003C-A9F4-1B71-E5042BEEA4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D48B9B-6A12-9607-E58E-F62AA13BD2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4E16DC-6F18-F627-95EF-14E575B94C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F313CC-EBEE-7B4B-8F59-252F4363F9A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4869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EE172D-FC5C-8A97-A4B2-CE93B960FF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73458F-8A41-B73D-CE34-FC80324122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3D174F-B37D-9A4F-99FA-E661C0A67E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E28737-6196-E444-B039-C9CEA923B8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4516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6142DE-920E-FA48-CA67-44923D0CBB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DDBF82-E759-8668-5AC6-BB904CAD6C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A0126-CD72-93C0-CB1F-30E89502B9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C82DE-4820-2445-A971-623C48041F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2741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6C5EE96-2C91-51F1-E77A-F8F06515C3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91F35AF-98A8-F2BC-2D73-11D33E7494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230A4A7-512A-CFD7-734A-C797789294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EAAE6C-2E18-FD43-98F1-E069AA9BC1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3985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18CF2C1-06AE-9A9B-65B6-D847B6910B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EBC9145-BBFA-DAB2-030B-01FF75944E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41081D-105F-20E4-5E4F-311C8BCE98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8AD5F3-688E-B640-BEC7-C7A2D15ADB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145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4EEE596-B672-66B5-9AC1-E09A88DFD8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D56D882-8236-10B3-2CFF-322F520A51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215F9EA-FB58-AD06-93C0-22CBE01F25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3B779-1238-0347-9ED0-0B9F0E5B610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825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DC6666-18AB-F140-1336-E5B5B2305B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FD50E5-3171-9B0E-E1F2-5E9F58FFC6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3F83B-78A2-E8FC-DE32-5DBEDA9130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CDF791-5229-2A44-92F7-41462C9D7F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0448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D5E5D3-F99B-7371-6E29-2C5CDB69AF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AA4840-9DA8-C338-3A2D-8DA5E38BC1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D91E1B-EA2A-088D-4762-A0618BA5BD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B3D73C-2EB3-C047-A424-217B7400AB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469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B9E2769-248E-94BE-44E7-3A3962DED4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B4AA363-3513-A189-5130-CA5AC96A73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EB4F4D8-A25D-56BC-DB13-0F494AE93B9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46ADADD-15BE-7DE2-C699-728EF875497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88C51B0-B690-0DC1-0142-82A3B7DF21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844BFE4-9820-9447-9F97-B61B9280F5E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5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customXml" Target="../ink/ink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63862DAB-E8E4-DDE5-2F33-B45C7B3237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96850"/>
            <a:ext cx="9144000" cy="2743200"/>
          </a:xfrm>
        </p:spPr>
        <p:txBody>
          <a:bodyPr/>
          <a:lstStyle/>
          <a:p>
            <a:pPr eaLnBrk="1" hangingPunct="1"/>
            <a:r>
              <a:rPr lang="ru-RU" altLang="ru-RU" sz="5400" dirty="0">
                <a:solidFill>
                  <a:srgbClr val="FFFF00"/>
                </a:solidFill>
                <a:cs typeface="Arial" panose="020B0604020202020204" pitchFamily="34" charset="0"/>
              </a:rPr>
              <a:t> Алгоритмы действий при неотложных состояниях </a:t>
            </a:r>
            <a:br>
              <a:rPr lang="ru-RU" altLang="ru-RU" sz="5400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ru-RU" altLang="ru-RU" sz="5400" dirty="0">
                <a:solidFill>
                  <a:srgbClr val="FFFF00"/>
                </a:solidFill>
                <a:cs typeface="Arial" panose="020B0604020202020204" pitchFamily="34" charset="0"/>
              </a:rPr>
              <a:t>в кардиологии</a:t>
            </a:r>
            <a:endParaRPr lang="ru-RU" altLang="ru-RU" sz="5400" dirty="0">
              <a:cs typeface="Arial" panose="020B0604020202020204" pitchFamily="34" charset="0"/>
            </a:endParaRPr>
          </a:p>
        </p:txBody>
      </p:sp>
      <p:sp>
        <p:nvSpPr>
          <p:cNvPr id="17410" name="Text Box 4">
            <a:extLst>
              <a:ext uri="{FF2B5EF4-FFF2-40B4-BE49-F238E27FC236}">
                <a16:creationId xmlns:a16="http://schemas.microsoft.com/office/drawing/2014/main" id="{B1D935F9-B1BB-2B88-B9B3-7AC86C57D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554" y="4887913"/>
            <a:ext cx="3449704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bg1"/>
                </a:solidFill>
              </a:rPr>
              <a:t>ФГБУ </a:t>
            </a:r>
            <a:r>
              <a:rPr lang="en-US" altLang="ru-RU" sz="2400" dirty="0">
                <a:solidFill>
                  <a:schemeClr val="bg1"/>
                </a:solidFill>
              </a:rPr>
              <a:t>“</a:t>
            </a:r>
            <a:r>
              <a:rPr lang="ru-RU" altLang="ru-RU" sz="2400" dirty="0">
                <a:solidFill>
                  <a:schemeClr val="bg1"/>
                </a:solidFill>
              </a:rPr>
              <a:t>НМИЦ</a:t>
            </a:r>
            <a:r>
              <a:rPr lang="en-US" altLang="ru-RU" sz="2400" dirty="0">
                <a:solidFill>
                  <a:schemeClr val="bg1"/>
                </a:solidFill>
              </a:rPr>
              <a:t> </a:t>
            </a:r>
            <a:r>
              <a:rPr lang="ru-RU" altLang="ru-RU" sz="2400" dirty="0">
                <a:solidFill>
                  <a:schemeClr val="bg1"/>
                </a:solidFill>
              </a:rPr>
              <a:t>терапии </a:t>
            </a:r>
            <a:endParaRPr lang="en-US" altLang="ru-RU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bg1"/>
                </a:solidFill>
              </a:rPr>
              <a:t>и профилактической </a:t>
            </a:r>
            <a:endParaRPr lang="en-US" altLang="ru-RU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bg1"/>
                </a:solidFill>
              </a:rPr>
              <a:t>медицины</a:t>
            </a:r>
            <a:r>
              <a:rPr lang="en-US" altLang="ru-RU" sz="2400" dirty="0">
                <a:solidFill>
                  <a:schemeClr val="bg1"/>
                </a:solidFill>
              </a:rPr>
              <a:t>” </a:t>
            </a:r>
            <a:r>
              <a:rPr lang="ru-RU" altLang="ru-RU" sz="2400" dirty="0">
                <a:solidFill>
                  <a:schemeClr val="bg1"/>
                </a:solidFill>
              </a:rPr>
              <a:t>МЗ РФ</a:t>
            </a:r>
          </a:p>
        </p:txBody>
      </p:sp>
      <p:pic>
        <p:nvPicPr>
          <p:cNvPr id="17411" name="Picture 2" descr="C:\Users\mpokareeva\Desktop\здание фото\23052014__DSC2987.JPG">
            <a:extLst>
              <a:ext uri="{FF2B5EF4-FFF2-40B4-BE49-F238E27FC236}">
                <a16:creationId xmlns:a16="http://schemas.microsoft.com/office/drawing/2014/main" id="{E361ECF8-552B-48C1-08D6-848C61864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8" r="8188"/>
          <a:stretch>
            <a:fillRect/>
          </a:stretch>
        </p:blipFill>
        <p:spPr bwMode="auto">
          <a:xfrm>
            <a:off x="6732588" y="4481513"/>
            <a:ext cx="2292350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8">
            <a:extLst>
              <a:ext uri="{FF2B5EF4-FFF2-40B4-BE49-F238E27FC236}">
                <a16:creationId xmlns:a16="http://schemas.microsoft.com/office/drawing/2014/main" id="{51647B17-290E-2FF4-A9F9-252211664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4378325"/>
            <a:ext cx="233045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3">
            <a:extLst>
              <a:ext uri="{FF2B5EF4-FFF2-40B4-BE49-F238E27FC236}">
                <a16:creationId xmlns:a16="http://schemas.microsoft.com/office/drawing/2014/main" id="{EE368488-9F09-80D0-071A-89FBC945D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057" y="6349940"/>
            <a:ext cx="21226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FFFF00"/>
                </a:solidFill>
              </a:rPr>
              <a:t>17 октября 2025</a:t>
            </a:r>
          </a:p>
        </p:txBody>
      </p:sp>
      <p:sp>
        <p:nvSpPr>
          <p:cNvPr id="17414" name="Text Box 4">
            <a:extLst>
              <a:ext uri="{FF2B5EF4-FFF2-40B4-BE49-F238E27FC236}">
                <a16:creationId xmlns:a16="http://schemas.microsoft.com/office/drawing/2014/main" id="{C45B72ED-2DDC-91CF-EB2E-8975B4CF8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481" y="3558999"/>
            <a:ext cx="311785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dirty="0">
                <a:solidFill>
                  <a:schemeClr val="bg1"/>
                </a:solidFill>
              </a:rPr>
              <a:t>И.С. Явелов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4">
            <a:extLst>
              <a:ext uri="{FF2B5EF4-FFF2-40B4-BE49-F238E27FC236}">
                <a16:creationId xmlns:a16="http://schemas.microsoft.com/office/drawing/2014/main" id="{7DBCE2BB-B8AA-7E63-6D30-6E7B50C28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188913"/>
            <a:ext cx="23812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FF00"/>
                </a:solidFill>
              </a:rPr>
              <a:t>ЭКГ при ОКС</a:t>
            </a:r>
          </a:p>
        </p:txBody>
      </p:sp>
      <p:pic>
        <p:nvPicPr>
          <p:cNvPr id="29698" name="Рисунок 4">
            <a:extLst>
              <a:ext uri="{FF2B5EF4-FFF2-40B4-BE49-F238E27FC236}">
                <a16:creationId xmlns:a16="http://schemas.microsoft.com/office/drawing/2014/main" id="{48B3232F-88C6-7899-3443-FBDD9E3AC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2060575"/>
            <a:ext cx="7816850" cy="451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5">
            <a:extLst>
              <a:ext uri="{FF2B5EF4-FFF2-40B4-BE49-F238E27FC236}">
                <a16:creationId xmlns:a16="http://schemas.microsoft.com/office/drawing/2014/main" id="{B7F9C6D0-0A17-F320-6DFD-AB25C9C80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908050"/>
            <a:ext cx="8572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chemeClr val="bg1"/>
                </a:solidFill>
              </a:rPr>
              <a:t>Учитываются изменения как минимум в 2 смежных отведениях,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chemeClr val="bg1"/>
                </a:solidFill>
              </a:rPr>
              <a:t>отражающих одну зону кровоснабжения миокарда</a:t>
            </a:r>
          </a:p>
        </p:txBody>
      </p:sp>
      <p:sp>
        <p:nvSpPr>
          <p:cNvPr id="29700" name="Прямоугольник 1">
            <a:extLst>
              <a:ext uri="{FF2B5EF4-FFF2-40B4-BE49-F238E27FC236}">
                <a16:creationId xmlns:a16="http://schemas.microsoft.com/office/drawing/2014/main" id="{62E198A0-4978-35AB-8A7E-7BA2195B4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950" y="2852738"/>
            <a:ext cx="647700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sp>
        <p:nvSpPr>
          <p:cNvPr id="29701" name="Прямоугольник 5">
            <a:extLst>
              <a:ext uri="{FF2B5EF4-FFF2-40B4-BE49-F238E27FC236}">
                <a16:creationId xmlns:a16="http://schemas.microsoft.com/office/drawing/2014/main" id="{757F2A1E-0E6C-270C-686A-4EE3AD48E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4724400"/>
            <a:ext cx="647700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sp>
        <p:nvSpPr>
          <p:cNvPr id="29702" name="Прямоугольник 6">
            <a:extLst>
              <a:ext uri="{FF2B5EF4-FFF2-40B4-BE49-F238E27FC236}">
                <a16:creationId xmlns:a16="http://schemas.microsoft.com/office/drawing/2014/main" id="{2BE231AB-9B31-0A19-5857-DD1134E40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4818063"/>
            <a:ext cx="649288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C868B-542D-672B-9BA9-30CF4E7B6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Рисунок 2">
            <a:extLst>
              <a:ext uri="{FF2B5EF4-FFF2-40B4-BE49-F238E27FC236}">
                <a16:creationId xmlns:a16="http://schemas.microsoft.com/office/drawing/2014/main" id="{43126F43-0F94-77DD-38BB-F5F827C9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86"/>
          <a:stretch>
            <a:fillRect/>
          </a:stretch>
        </p:blipFill>
        <p:spPr bwMode="auto">
          <a:xfrm>
            <a:off x="377825" y="765175"/>
            <a:ext cx="83883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Рисунок 3">
            <a:extLst>
              <a:ext uri="{FF2B5EF4-FFF2-40B4-BE49-F238E27FC236}">
                <a16:creationId xmlns:a16="http://schemas.microsoft.com/office/drawing/2014/main" id="{F0C90E62-CD37-DB0D-E616-4BBDF0F62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386705" y="3849687"/>
            <a:ext cx="8388350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1E8BF15D-1FD0-27ED-0F80-0ABD0C5E7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3" y="15875"/>
            <a:ext cx="39431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FFFF00"/>
                </a:solidFill>
              </a:rPr>
              <a:t>Подъемы сегмента </a:t>
            </a:r>
            <a:r>
              <a:rPr lang="en-US" altLang="ru-RU" sz="2800" dirty="0">
                <a:solidFill>
                  <a:srgbClr val="FFFF00"/>
                </a:solidFill>
              </a:rPr>
              <a:t>ST</a:t>
            </a:r>
            <a:endParaRPr lang="ru-RU" altLang="ru-RU" sz="2800" dirty="0">
              <a:solidFill>
                <a:srgbClr val="FFFF00"/>
              </a:solidFill>
            </a:endParaRPr>
          </a:p>
        </p:txBody>
      </p:sp>
      <p:sp>
        <p:nvSpPr>
          <p:cNvPr id="3" name="Стрелка вверх 2">
            <a:extLst>
              <a:ext uri="{FF2B5EF4-FFF2-40B4-BE49-F238E27FC236}">
                <a16:creationId xmlns:a16="http://schemas.microsoft.com/office/drawing/2014/main" id="{4EF462F0-2721-B4DE-B25A-A478DC2F7E9B}"/>
              </a:ext>
            </a:extLst>
          </p:cNvPr>
          <p:cNvSpPr/>
          <p:nvPr/>
        </p:nvSpPr>
        <p:spPr bwMode="auto">
          <a:xfrm>
            <a:off x="1475656" y="1268760"/>
            <a:ext cx="216024" cy="28803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Стрелка вниз 3">
            <a:extLst>
              <a:ext uri="{FF2B5EF4-FFF2-40B4-BE49-F238E27FC236}">
                <a16:creationId xmlns:a16="http://schemas.microsoft.com/office/drawing/2014/main" id="{11F93A05-F286-CBFF-8032-56421048BB54}"/>
              </a:ext>
            </a:extLst>
          </p:cNvPr>
          <p:cNvSpPr/>
          <p:nvPr/>
        </p:nvSpPr>
        <p:spPr bwMode="auto">
          <a:xfrm>
            <a:off x="2699792" y="2276872"/>
            <a:ext cx="72008" cy="25202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Стрелка вверх 4">
            <a:extLst>
              <a:ext uri="{FF2B5EF4-FFF2-40B4-BE49-F238E27FC236}">
                <a16:creationId xmlns:a16="http://schemas.microsoft.com/office/drawing/2014/main" id="{E034A377-905C-C460-7B97-21A15B873395}"/>
              </a:ext>
            </a:extLst>
          </p:cNvPr>
          <p:cNvSpPr/>
          <p:nvPr/>
        </p:nvSpPr>
        <p:spPr bwMode="auto">
          <a:xfrm>
            <a:off x="5012903" y="1204260"/>
            <a:ext cx="216024" cy="28803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Стрелка вниз 5">
            <a:extLst>
              <a:ext uri="{FF2B5EF4-FFF2-40B4-BE49-F238E27FC236}">
                <a16:creationId xmlns:a16="http://schemas.microsoft.com/office/drawing/2014/main" id="{7F35F13C-B45F-D657-99A5-D34BF529F5A6}"/>
              </a:ext>
            </a:extLst>
          </p:cNvPr>
          <p:cNvSpPr/>
          <p:nvPr/>
        </p:nvSpPr>
        <p:spPr bwMode="auto">
          <a:xfrm>
            <a:off x="971600" y="1589501"/>
            <a:ext cx="72008" cy="25202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Стрелка вниз 6">
            <a:extLst>
              <a:ext uri="{FF2B5EF4-FFF2-40B4-BE49-F238E27FC236}">
                <a16:creationId xmlns:a16="http://schemas.microsoft.com/office/drawing/2014/main" id="{7DCF7287-9D4C-DB05-1ED6-0D716A746566}"/>
              </a:ext>
            </a:extLst>
          </p:cNvPr>
          <p:cNvSpPr/>
          <p:nvPr/>
        </p:nvSpPr>
        <p:spPr bwMode="auto">
          <a:xfrm>
            <a:off x="971600" y="2312876"/>
            <a:ext cx="72008" cy="25202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трелка вверх 7">
            <a:extLst>
              <a:ext uri="{FF2B5EF4-FFF2-40B4-BE49-F238E27FC236}">
                <a16:creationId xmlns:a16="http://schemas.microsoft.com/office/drawing/2014/main" id="{18A67D44-0B96-93A3-139F-44D2D0B85ECC}"/>
              </a:ext>
            </a:extLst>
          </p:cNvPr>
          <p:cNvSpPr/>
          <p:nvPr/>
        </p:nvSpPr>
        <p:spPr bwMode="auto">
          <a:xfrm>
            <a:off x="5004048" y="2060848"/>
            <a:ext cx="216024" cy="28803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Стрелка вверх 8">
            <a:extLst>
              <a:ext uri="{FF2B5EF4-FFF2-40B4-BE49-F238E27FC236}">
                <a16:creationId xmlns:a16="http://schemas.microsoft.com/office/drawing/2014/main" id="{89A51629-8C75-CB14-FDE4-B122FAB4996E}"/>
              </a:ext>
            </a:extLst>
          </p:cNvPr>
          <p:cNvSpPr/>
          <p:nvPr/>
        </p:nvSpPr>
        <p:spPr bwMode="auto">
          <a:xfrm>
            <a:off x="5004048" y="2852936"/>
            <a:ext cx="216024" cy="28803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Стрелка вверх 9">
            <a:extLst>
              <a:ext uri="{FF2B5EF4-FFF2-40B4-BE49-F238E27FC236}">
                <a16:creationId xmlns:a16="http://schemas.microsoft.com/office/drawing/2014/main" id="{CC1A32E3-DDA9-32BD-4DC2-EC46B5522B67}"/>
              </a:ext>
            </a:extLst>
          </p:cNvPr>
          <p:cNvSpPr/>
          <p:nvPr/>
        </p:nvSpPr>
        <p:spPr bwMode="auto">
          <a:xfrm>
            <a:off x="3275856" y="1988840"/>
            <a:ext cx="216024" cy="28803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Стрелка вверх 10">
            <a:extLst>
              <a:ext uri="{FF2B5EF4-FFF2-40B4-BE49-F238E27FC236}">
                <a16:creationId xmlns:a16="http://schemas.microsoft.com/office/drawing/2014/main" id="{117EDAB4-7BC3-8CFD-35A8-C08739BB5472}"/>
              </a:ext>
            </a:extLst>
          </p:cNvPr>
          <p:cNvSpPr/>
          <p:nvPr/>
        </p:nvSpPr>
        <p:spPr bwMode="auto">
          <a:xfrm>
            <a:off x="6804248" y="1196752"/>
            <a:ext cx="216024" cy="28803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Стрелка вверх 11">
            <a:extLst>
              <a:ext uri="{FF2B5EF4-FFF2-40B4-BE49-F238E27FC236}">
                <a16:creationId xmlns:a16="http://schemas.microsoft.com/office/drawing/2014/main" id="{A0D40B08-3D4F-2434-7EC9-A90C18E59ADC}"/>
              </a:ext>
            </a:extLst>
          </p:cNvPr>
          <p:cNvSpPr/>
          <p:nvPr/>
        </p:nvSpPr>
        <p:spPr bwMode="auto">
          <a:xfrm>
            <a:off x="6795393" y="2053340"/>
            <a:ext cx="216024" cy="28803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892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>
            <a:extLst>
              <a:ext uri="{FF2B5EF4-FFF2-40B4-BE49-F238E27FC236}">
                <a16:creationId xmlns:a16="http://schemas.microsoft.com/office/drawing/2014/main" id="{1D6B13F3-9DBC-349F-9D8E-D44266B3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80975" y="908050"/>
            <a:ext cx="882015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Box 2">
            <a:extLst>
              <a:ext uri="{FF2B5EF4-FFF2-40B4-BE49-F238E27FC236}">
                <a16:creationId xmlns:a16="http://schemas.microsoft.com/office/drawing/2014/main" id="{6084FD9F-F9C7-C4B9-6732-CA72BC0C6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3" y="15875"/>
            <a:ext cx="4159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FF00"/>
                </a:solidFill>
              </a:rPr>
              <a:t>Депрессии сегмента </a:t>
            </a:r>
            <a:r>
              <a:rPr lang="en-US" altLang="ru-RU" sz="2800">
                <a:solidFill>
                  <a:srgbClr val="FFFF00"/>
                </a:solidFill>
              </a:rPr>
              <a:t>ST</a:t>
            </a:r>
            <a:endParaRPr lang="ru-RU" altLang="ru-RU" sz="2800">
              <a:solidFill>
                <a:srgbClr val="FFFF00"/>
              </a:solidFill>
            </a:endParaRPr>
          </a:p>
        </p:txBody>
      </p:sp>
      <p:pic>
        <p:nvPicPr>
          <p:cNvPr id="32771" name="Рисунок 1">
            <a:extLst>
              <a:ext uri="{FF2B5EF4-FFF2-40B4-BE49-F238E27FC236}">
                <a16:creationId xmlns:a16="http://schemas.microsoft.com/office/drawing/2014/main" id="{273DEA05-4D85-F5CB-E801-C21078945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8"/>
          <a:stretch>
            <a:fillRect/>
          </a:stretch>
        </p:blipFill>
        <p:spPr bwMode="auto">
          <a:xfrm>
            <a:off x="180975" y="3522663"/>
            <a:ext cx="8796338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1">
            <a:extLst>
              <a:ext uri="{FF2B5EF4-FFF2-40B4-BE49-F238E27FC236}">
                <a16:creationId xmlns:a16="http://schemas.microsoft.com/office/drawing/2014/main" id="{525C26D2-1BBB-B28E-8984-163642439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44525"/>
            <a:ext cx="4824412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Рисунок 2">
            <a:extLst>
              <a:ext uri="{FF2B5EF4-FFF2-40B4-BE49-F238E27FC236}">
                <a16:creationId xmlns:a16="http://schemas.microsoft.com/office/drawing/2014/main" id="{0EEE073F-66D7-3D17-3DB6-987FD7EBD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500438"/>
            <a:ext cx="8027987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2">
            <a:extLst>
              <a:ext uri="{FF2B5EF4-FFF2-40B4-BE49-F238E27FC236}">
                <a16:creationId xmlns:a16="http://schemas.microsoft.com/office/drawing/2014/main" id="{A402E375-4E83-988B-C377-763ED7486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4013" y="34925"/>
            <a:ext cx="3355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FF00"/>
                </a:solidFill>
              </a:rPr>
              <a:t>Инверсия зубцов </a:t>
            </a:r>
            <a:r>
              <a:rPr lang="en-US" altLang="ru-RU" sz="2800">
                <a:solidFill>
                  <a:srgbClr val="FFFF00"/>
                </a:solidFill>
              </a:rPr>
              <a:t>T</a:t>
            </a:r>
            <a:endParaRPr lang="ru-RU" altLang="ru-RU" sz="2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93857-61C6-9E82-F3EC-15DEBA0E6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Box 2">
            <a:extLst>
              <a:ext uri="{FF2B5EF4-FFF2-40B4-BE49-F238E27FC236}">
                <a16:creationId xmlns:a16="http://schemas.microsoft.com/office/drawing/2014/main" id="{396DDC1E-FC34-87CA-1542-A7E018D82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762" y="34925"/>
            <a:ext cx="3494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FFFF00"/>
                </a:solidFill>
              </a:rPr>
              <a:t>Острый перикардит</a:t>
            </a:r>
          </a:p>
        </p:txBody>
      </p:sp>
      <p:pic>
        <p:nvPicPr>
          <p:cNvPr id="1026" name="Picture 2" descr="ECG Changes in Pericarditis | Consultant360">
            <a:extLst>
              <a:ext uri="{FF2B5EF4-FFF2-40B4-BE49-F238E27FC236}">
                <a16:creationId xmlns:a16="http://schemas.microsoft.com/office/drawing/2014/main" id="{6F4D45A8-D91B-EABF-1B0B-9BAA9BF6B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53"/>
          <a:stretch>
            <a:fillRect/>
          </a:stretch>
        </p:blipFill>
        <p:spPr bwMode="auto">
          <a:xfrm>
            <a:off x="179512" y="1916832"/>
            <a:ext cx="878497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верх 1">
            <a:extLst>
              <a:ext uri="{FF2B5EF4-FFF2-40B4-BE49-F238E27FC236}">
                <a16:creationId xmlns:a16="http://schemas.microsoft.com/office/drawing/2014/main" id="{E0F9E34E-898A-F6A1-F8DF-9AC8B2A08C68}"/>
              </a:ext>
            </a:extLst>
          </p:cNvPr>
          <p:cNvSpPr/>
          <p:nvPr/>
        </p:nvSpPr>
        <p:spPr bwMode="auto">
          <a:xfrm>
            <a:off x="1547664" y="2564904"/>
            <a:ext cx="216024" cy="28803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Стрелка вверх 2">
            <a:extLst>
              <a:ext uri="{FF2B5EF4-FFF2-40B4-BE49-F238E27FC236}">
                <a16:creationId xmlns:a16="http://schemas.microsoft.com/office/drawing/2014/main" id="{3064AB30-614E-EDE1-EEF4-2CD529CF02B3}"/>
              </a:ext>
            </a:extLst>
          </p:cNvPr>
          <p:cNvSpPr/>
          <p:nvPr/>
        </p:nvSpPr>
        <p:spPr bwMode="auto">
          <a:xfrm>
            <a:off x="1547664" y="3429000"/>
            <a:ext cx="216024" cy="28803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Стрелка вверх 3">
            <a:extLst>
              <a:ext uri="{FF2B5EF4-FFF2-40B4-BE49-F238E27FC236}">
                <a16:creationId xmlns:a16="http://schemas.microsoft.com/office/drawing/2014/main" id="{02E4C201-95D8-AE79-688D-0CA1DF336A13}"/>
              </a:ext>
            </a:extLst>
          </p:cNvPr>
          <p:cNvSpPr/>
          <p:nvPr/>
        </p:nvSpPr>
        <p:spPr bwMode="auto">
          <a:xfrm>
            <a:off x="3275856" y="4077072"/>
            <a:ext cx="216024" cy="28803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Стрелка вверх 4">
            <a:extLst>
              <a:ext uri="{FF2B5EF4-FFF2-40B4-BE49-F238E27FC236}">
                <a16:creationId xmlns:a16="http://schemas.microsoft.com/office/drawing/2014/main" id="{42C46898-256F-000C-F5F9-6012ABEF0960}"/>
              </a:ext>
            </a:extLst>
          </p:cNvPr>
          <p:cNvSpPr/>
          <p:nvPr/>
        </p:nvSpPr>
        <p:spPr bwMode="auto">
          <a:xfrm>
            <a:off x="7740352" y="2547841"/>
            <a:ext cx="216024" cy="28803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Стрелка вверх 5">
            <a:extLst>
              <a:ext uri="{FF2B5EF4-FFF2-40B4-BE49-F238E27FC236}">
                <a16:creationId xmlns:a16="http://schemas.microsoft.com/office/drawing/2014/main" id="{86A1C356-1E6B-3A6E-DD32-CF314212F6D2}"/>
              </a:ext>
            </a:extLst>
          </p:cNvPr>
          <p:cNvSpPr/>
          <p:nvPr/>
        </p:nvSpPr>
        <p:spPr bwMode="auto">
          <a:xfrm>
            <a:off x="6084168" y="3356992"/>
            <a:ext cx="216024" cy="28803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Стрелка вверх 6">
            <a:extLst>
              <a:ext uri="{FF2B5EF4-FFF2-40B4-BE49-F238E27FC236}">
                <a16:creationId xmlns:a16="http://schemas.microsoft.com/office/drawing/2014/main" id="{838882F3-F3D9-5C2E-87D5-757389F738DC}"/>
              </a:ext>
            </a:extLst>
          </p:cNvPr>
          <p:cNvSpPr/>
          <p:nvPr/>
        </p:nvSpPr>
        <p:spPr bwMode="auto">
          <a:xfrm>
            <a:off x="6084168" y="4149080"/>
            <a:ext cx="216024" cy="28803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трелка вверх 7">
            <a:extLst>
              <a:ext uri="{FF2B5EF4-FFF2-40B4-BE49-F238E27FC236}">
                <a16:creationId xmlns:a16="http://schemas.microsoft.com/office/drawing/2014/main" id="{4AF37E8C-1F4A-E4CC-34F5-3DDDF1BF28FF}"/>
              </a:ext>
            </a:extLst>
          </p:cNvPr>
          <p:cNvSpPr/>
          <p:nvPr/>
        </p:nvSpPr>
        <p:spPr bwMode="auto">
          <a:xfrm>
            <a:off x="7740352" y="3356992"/>
            <a:ext cx="216024" cy="28803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Стрелка вверх 8">
            <a:extLst>
              <a:ext uri="{FF2B5EF4-FFF2-40B4-BE49-F238E27FC236}">
                <a16:creationId xmlns:a16="http://schemas.microsoft.com/office/drawing/2014/main" id="{66DB6A28-4A98-F873-9BCC-57988A14D35F}"/>
              </a:ext>
            </a:extLst>
          </p:cNvPr>
          <p:cNvSpPr/>
          <p:nvPr/>
        </p:nvSpPr>
        <p:spPr bwMode="auto">
          <a:xfrm>
            <a:off x="7740352" y="4149080"/>
            <a:ext cx="216024" cy="28803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Стрелка вниз 9">
            <a:extLst>
              <a:ext uri="{FF2B5EF4-FFF2-40B4-BE49-F238E27FC236}">
                <a16:creationId xmlns:a16="http://schemas.microsoft.com/office/drawing/2014/main" id="{AD7922F7-2821-EB29-04D5-717B2906C73B}"/>
              </a:ext>
            </a:extLst>
          </p:cNvPr>
          <p:cNvSpPr/>
          <p:nvPr/>
        </p:nvSpPr>
        <p:spPr bwMode="auto">
          <a:xfrm>
            <a:off x="1403648" y="2888798"/>
            <a:ext cx="72008" cy="25202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Стрелка вниз 10">
            <a:extLst>
              <a:ext uri="{FF2B5EF4-FFF2-40B4-BE49-F238E27FC236}">
                <a16:creationId xmlns:a16="http://schemas.microsoft.com/office/drawing/2014/main" id="{6A3D8403-74B5-C231-C485-FBA3C14C35E5}"/>
              </a:ext>
            </a:extLst>
          </p:cNvPr>
          <p:cNvSpPr/>
          <p:nvPr/>
        </p:nvSpPr>
        <p:spPr bwMode="auto">
          <a:xfrm>
            <a:off x="5868144" y="2924944"/>
            <a:ext cx="72008" cy="25202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Стрелка вниз 11">
            <a:extLst>
              <a:ext uri="{FF2B5EF4-FFF2-40B4-BE49-F238E27FC236}">
                <a16:creationId xmlns:a16="http://schemas.microsoft.com/office/drawing/2014/main" id="{57B5B3FC-00FA-5BFE-A699-1B512577E25F}"/>
              </a:ext>
            </a:extLst>
          </p:cNvPr>
          <p:cNvSpPr/>
          <p:nvPr/>
        </p:nvSpPr>
        <p:spPr bwMode="auto">
          <a:xfrm>
            <a:off x="7596336" y="2132856"/>
            <a:ext cx="72008" cy="25202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604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4">
            <a:extLst>
              <a:ext uri="{FF2B5EF4-FFF2-40B4-BE49-F238E27FC236}">
                <a16:creationId xmlns:a16="http://schemas.microsoft.com/office/drawing/2014/main" id="{C585E231-BA24-5CB8-4E36-FC241E713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527175"/>
            <a:ext cx="2592388" cy="45720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Первый контакт</a:t>
            </a:r>
            <a:endParaRPr lang="ru-RU" altLang="ru-RU" sz="2000"/>
          </a:p>
        </p:txBody>
      </p:sp>
      <p:sp>
        <p:nvSpPr>
          <p:cNvPr id="25602" name="Text Box 5">
            <a:extLst>
              <a:ext uri="{FF2B5EF4-FFF2-40B4-BE49-F238E27FC236}">
                <a16:creationId xmlns:a16="http://schemas.microsoft.com/office/drawing/2014/main" id="{EB938123-DA1A-6C8C-C24B-894E720CD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985963"/>
            <a:ext cx="2592388" cy="4248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800"/>
              <a:t> Характер симптомов</a:t>
            </a:r>
          </a:p>
          <a:p>
            <a:pPr eaLnBrk="1" hangingPunct="1">
              <a:spcBef>
                <a:spcPct val="0"/>
              </a:spcBef>
            </a:pPr>
            <a:endParaRPr lang="ru-RU" altLang="ru-RU" sz="600"/>
          </a:p>
          <a:p>
            <a:pPr eaLnBrk="1" hangingPunct="1">
              <a:spcBef>
                <a:spcPct val="0"/>
              </a:spcBef>
            </a:pPr>
            <a:r>
              <a:rPr lang="ru-RU" altLang="ru-RU" sz="1800"/>
              <a:t> Физикальное обследование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(с учетом симптомов)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600"/>
          </a:p>
          <a:p>
            <a:pPr eaLnBrk="1" hangingPunct="1">
              <a:spcBef>
                <a:spcPct val="0"/>
              </a:spcBef>
            </a:pPr>
            <a:r>
              <a:rPr lang="ru-RU" altLang="ru-RU" sz="1800"/>
              <a:t> Вероятность ИБС</a:t>
            </a:r>
          </a:p>
          <a:p>
            <a:pPr eaLnBrk="1" hangingPunct="1">
              <a:spcBef>
                <a:spcPct val="0"/>
              </a:spcBef>
            </a:pPr>
            <a:endParaRPr lang="ru-RU" altLang="ru-RU" sz="600"/>
          </a:p>
          <a:p>
            <a:pPr eaLnBrk="1" hangingPunct="1">
              <a:spcBef>
                <a:spcPct val="0"/>
              </a:spcBef>
            </a:pPr>
            <a:r>
              <a:rPr lang="ru-RU" altLang="ru-RU" sz="1800"/>
              <a:t> ЭКГ как минимум     в 12 отведениях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в первые 10 мин      после контакта с медработником, способным зарегистрировать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и интерпретировать ЭКГ </a:t>
            </a:r>
          </a:p>
        </p:txBody>
      </p:sp>
      <p:sp>
        <p:nvSpPr>
          <p:cNvPr id="25603" name="Text Box 6">
            <a:extLst>
              <a:ext uri="{FF2B5EF4-FFF2-40B4-BE49-F238E27FC236}">
                <a16:creationId xmlns:a16="http://schemas.microsoft.com/office/drawing/2014/main" id="{AE053C3C-ECC5-B9FF-73C7-98F8B479C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2863"/>
            <a:ext cx="64293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700">
                <a:solidFill>
                  <a:srgbClr val="FFFF00"/>
                </a:solidFill>
              </a:rPr>
              <a:t>Алгоритм принятия решений при ОКС</a:t>
            </a:r>
            <a:endParaRPr lang="ru-RU" altLang="ru-RU" sz="2700">
              <a:solidFill>
                <a:srgbClr val="FFFF00"/>
              </a:solidFill>
              <a:sym typeface="Symbol" pitchFamily="2" charset="2"/>
            </a:endParaRPr>
          </a:p>
        </p:txBody>
      </p:sp>
      <p:sp>
        <p:nvSpPr>
          <p:cNvPr id="25604" name="Text Box 7">
            <a:extLst>
              <a:ext uri="{FF2B5EF4-FFF2-40B4-BE49-F238E27FC236}">
                <a16:creationId xmlns:a16="http://schemas.microsoft.com/office/drawing/2014/main" id="{07D004EE-A030-22B6-2D28-F5C77BFEB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692150"/>
            <a:ext cx="2387600" cy="493713"/>
          </a:xfrm>
          <a:prstGeom prst="rect">
            <a:avLst/>
          </a:prstGeom>
          <a:noFill/>
          <a:ln w="36576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00"/>
                </a:solidFill>
              </a:rPr>
              <a:t>Другой диагноз</a:t>
            </a:r>
          </a:p>
        </p:txBody>
      </p:sp>
      <p:sp>
        <p:nvSpPr>
          <p:cNvPr id="25605" name="Text Box 9">
            <a:extLst>
              <a:ext uri="{FF2B5EF4-FFF2-40B4-BE49-F238E27FC236}">
                <a16:creationId xmlns:a16="http://schemas.microsoft.com/office/drawing/2014/main" id="{2B7F5E64-4AB7-EB99-53E0-2B3DE1ED0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538" y="5297488"/>
            <a:ext cx="4818062" cy="463550"/>
          </a:xfrm>
          <a:prstGeom prst="rect">
            <a:avLst/>
          </a:prstGeom>
          <a:noFill/>
          <a:ln w="36576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00"/>
                </a:solidFill>
              </a:rPr>
              <a:t>ОКС со стойкими (</a:t>
            </a:r>
            <a:r>
              <a:rPr lang="en-US" altLang="ru-RU" sz="2400">
                <a:solidFill>
                  <a:srgbClr val="FFFF00"/>
                </a:solidFill>
              </a:rPr>
              <a:t>&gt;20 </a:t>
            </a:r>
            <a:r>
              <a:rPr lang="ru-RU" altLang="ru-RU" sz="2400">
                <a:solidFill>
                  <a:srgbClr val="FFFF00"/>
                </a:solidFill>
              </a:rPr>
              <a:t>мин) </a:t>
            </a:r>
            <a:r>
              <a:rPr lang="en-US" altLang="ru-RU" sz="2400">
                <a:solidFill>
                  <a:srgbClr val="FFFF00"/>
                </a:solidFill>
              </a:rPr>
              <a:t>⇧</a:t>
            </a:r>
            <a:r>
              <a:rPr lang="en-US" altLang="ru-RU" sz="2400">
                <a:solidFill>
                  <a:srgbClr val="FFFF00"/>
                </a:solidFill>
                <a:sym typeface="Symbol" pitchFamily="2" charset="2"/>
              </a:rPr>
              <a:t> ST</a:t>
            </a:r>
            <a:r>
              <a:rPr lang="ru-RU" altLang="ru-RU" sz="24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5606" name="Text Box 10">
            <a:extLst>
              <a:ext uri="{FF2B5EF4-FFF2-40B4-BE49-F238E27FC236}">
                <a16:creationId xmlns:a16="http://schemas.microsoft.com/office/drawing/2014/main" id="{D2A0F8C6-F2BC-3186-0F94-C58EA4F00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0" y="1674813"/>
            <a:ext cx="3906838" cy="463550"/>
          </a:xfrm>
          <a:prstGeom prst="rect">
            <a:avLst/>
          </a:prstGeom>
          <a:noFill/>
          <a:ln w="36576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00"/>
                </a:solidFill>
              </a:rPr>
              <a:t>ОКС без стойких </a:t>
            </a:r>
            <a:r>
              <a:rPr lang="en-US" altLang="ru-RU" sz="2400">
                <a:solidFill>
                  <a:srgbClr val="FFFF00"/>
                </a:solidFill>
              </a:rPr>
              <a:t>⇧</a:t>
            </a:r>
            <a:r>
              <a:rPr lang="en-US" altLang="ru-RU" sz="2400">
                <a:solidFill>
                  <a:srgbClr val="FFFF00"/>
                </a:solidFill>
                <a:sym typeface="Symbol" pitchFamily="2" charset="2"/>
              </a:rPr>
              <a:t> ST</a:t>
            </a:r>
            <a:endParaRPr lang="ru-RU" altLang="ru-RU" sz="2400">
              <a:solidFill>
                <a:srgbClr val="FFFF00"/>
              </a:solidFill>
              <a:sym typeface="Symbol" pitchFamily="2" charset="2"/>
            </a:endParaRPr>
          </a:p>
        </p:txBody>
      </p:sp>
      <p:sp>
        <p:nvSpPr>
          <p:cNvPr id="25607" name="Line 14">
            <a:extLst>
              <a:ext uri="{FF2B5EF4-FFF2-40B4-BE49-F238E27FC236}">
                <a16:creationId xmlns:a16="http://schemas.microsoft.com/office/drawing/2014/main" id="{F3FF3FCD-22A2-EBE5-8A13-B2F41A1ED04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60688" y="1906588"/>
            <a:ext cx="2159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5608" name="Line 18">
            <a:extLst>
              <a:ext uri="{FF2B5EF4-FFF2-40B4-BE49-F238E27FC236}">
                <a16:creationId xmlns:a16="http://schemas.microsoft.com/office/drawing/2014/main" id="{1FF6340B-2298-36DC-8A31-3444E36D75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82900" y="1195388"/>
            <a:ext cx="315913" cy="34925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25609" name="TextBox 1">
            <a:extLst>
              <a:ext uri="{FF2B5EF4-FFF2-40B4-BE49-F238E27FC236}">
                <a16:creationId xmlns:a16="http://schemas.microsoft.com/office/drawing/2014/main" id="{1DBC54C1-1910-57A5-A23E-95B96E9A2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163" y="2374900"/>
            <a:ext cx="5837237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Преходящие (до 20 минут)</a:t>
            </a:r>
            <a:r>
              <a:rPr lang="en-US" altLang="ru-RU" sz="2000">
                <a:solidFill>
                  <a:schemeClr val="bg1"/>
                </a:solidFill>
              </a:rPr>
              <a:t> ⇧ ST</a:t>
            </a:r>
          </a:p>
          <a:p>
            <a:pPr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Депрессии </a:t>
            </a:r>
            <a:r>
              <a:rPr lang="en-US" altLang="ru-RU" sz="2000">
                <a:solidFill>
                  <a:schemeClr val="bg1"/>
                </a:solidFill>
              </a:rPr>
              <a:t>ST (≥0</a:t>
            </a:r>
            <a:r>
              <a:rPr lang="ru-RU" altLang="ru-RU" sz="2000">
                <a:solidFill>
                  <a:schemeClr val="bg1"/>
                </a:solidFill>
              </a:rPr>
              <a:t>,0</a:t>
            </a:r>
            <a:r>
              <a:rPr lang="en-US" altLang="ru-RU" sz="2000">
                <a:solidFill>
                  <a:schemeClr val="bg1"/>
                </a:solidFill>
              </a:rPr>
              <a:t>5 </a:t>
            </a:r>
            <a:r>
              <a:rPr lang="ru-RU" altLang="ru-RU" sz="2000">
                <a:solidFill>
                  <a:schemeClr val="bg1"/>
                </a:solidFill>
              </a:rPr>
              <a:t>мВ</a:t>
            </a:r>
            <a:r>
              <a:rPr lang="en-US" altLang="ru-RU" sz="2000">
                <a:solidFill>
                  <a:schemeClr val="bg1"/>
                </a:solidFill>
              </a:rPr>
              <a:t>)</a:t>
            </a:r>
            <a:endParaRPr lang="ru-RU" altLang="ru-RU" sz="20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Инверсии </a:t>
            </a:r>
            <a:r>
              <a:rPr lang="en-US" altLang="ru-RU" sz="2000">
                <a:solidFill>
                  <a:schemeClr val="bg1"/>
                </a:solidFill>
              </a:rPr>
              <a:t>T (≥0</a:t>
            </a:r>
            <a:r>
              <a:rPr lang="ru-RU" altLang="ru-RU" sz="2000">
                <a:solidFill>
                  <a:schemeClr val="bg1"/>
                </a:solidFill>
              </a:rPr>
              <a:t>,1</a:t>
            </a:r>
            <a:r>
              <a:rPr lang="en-US" altLang="ru-RU" sz="2000">
                <a:solidFill>
                  <a:schemeClr val="bg1"/>
                </a:solidFill>
              </a:rPr>
              <a:t> </a:t>
            </a:r>
            <a:r>
              <a:rPr lang="ru-RU" altLang="ru-RU" sz="2000">
                <a:solidFill>
                  <a:schemeClr val="bg1"/>
                </a:solidFill>
              </a:rPr>
              <a:t>мВ</a:t>
            </a:r>
            <a:r>
              <a:rPr lang="en-US" altLang="ru-RU" sz="2000">
                <a:solidFill>
                  <a:schemeClr val="bg1"/>
                </a:solidFill>
              </a:rPr>
              <a:t>)</a:t>
            </a:r>
            <a:r>
              <a:rPr lang="ru-RU" altLang="ru-RU" sz="2000">
                <a:solidFill>
                  <a:schemeClr val="bg1"/>
                </a:solidFill>
              </a:rPr>
              <a:t> в отведениях с </a:t>
            </a:r>
            <a:r>
              <a:rPr lang="en-US" altLang="ru-RU" sz="2000">
                <a:solidFill>
                  <a:schemeClr val="bg1"/>
                </a:solidFill>
              </a:rPr>
              <a:t>R/S &gt;1</a:t>
            </a:r>
            <a:r>
              <a:rPr lang="ru-RU" altLang="ru-RU" sz="200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Сглаженность Т</a:t>
            </a:r>
          </a:p>
          <a:p>
            <a:pPr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Псевдонормализация ЭКГ</a:t>
            </a:r>
          </a:p>
          <a:p>
            <a:pPr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Атипичные/неишемические изменения</a:t>
            </a:r>
          </a:p>
          <a:p>
            <a:pPr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Нет новых изменений ЭКГ</a:t>
            </a:r>
          </a:p>
          <a:p>
            <a:pPr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Нормальная ЭКГ (40-60</a:t>
            </a:r>
            <a:r>
              <a:rPr lang="en-US" altLang="ru-RU" sz="2000">
                <a:solidFill>
                  <a:schemeClr val="bg1"/>
                </a:solidFill>
                <a:sym typeface="Wingdings" pitchFamily="2" charset="2"/>
              </a:rPr>
              <a:t>% </a:t>
            </a:r>
            <a:r>
              <a:rPr lang="ru-RU" altLang="ru-RU" sz="2000">
                <a:solidFill>
                  <a:schemeClr val="bg1"/>
                </a:solidFill>
                <a:sym typeface="Wingdings" pitchFamily="2" charset="2"/>
              </a:rPr>
              <a:t>случаев</a:t>
            </a:r>
            <a:r>
              <a:rPr lang="en-US" altLang="ru-RU" sz="2000">
                <a:solidFill>
                  <a:schemeClr val="bg1"/>
                </a:solidFill>
                <a:sym typeface="Wingdings" pitchFamily="2" charset="2"/>
              </a:rPr>
              <a:t>)</a:t>
            </a:r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25610" name="TextBox 1">
            <a:extLst>
              <a:ext uri="{FF2B5EF4-FFF2-40B4-BE49-F238E27FC236}">
                <a16:creationId xmlns:a16="http://schemas.microsoft.com/office/drawing/2014/main" id="{AF7D1004-FDED-5067-55BB-33E23A13B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038" y="5880100"/>
            <a:ext cx="4144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Включая (предположительно)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остро возникшую блокаду ЛНПГ </a:t>
            </a:r>
          </a:p>
        </p:txBody>
      </p:sp>
      <p:sp>
        <p:nvSpPr>
          <p:cNvPr id="25611" name="Line 14">
            <a:extLst>
              <a:ext uri="{FF2B5EF4-FFF2-40B4-BE49-F238E27FC236}">
                <a16:creationId xmlns:a16="http://schemas.microsoft.com/office/drawing/2014/main" id="{2011B5E5-524F-83AF-1C04-EF3FB24B25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60688" y="5538788"/>
            <a:ext cx="2159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">
            <a:extLst>
              <a:ext uri="{FF2B5EF4-FFF2-40B4-BE49-F238E27FC236}">
                <a16:creationId xmlns:a16="http://schemas.microsoft.com/office/drawing/2014/main" id="{8BFA0FFC-3607-4F6F-CEDC-03D97B0F9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160338"/>
            <a:ext cx="67659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rgbClr val="FFFF00"/>
                </a:solidFill>
              </a:rPr>
              <a:t>Основные причины,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rgbClr val="FFFF00"/>
                </a:solidFill>
              </a:rPr>
              <a:t>затрудняющие выявление ишемии на ЭКГ</a:t>
            </a:r>
          </a:p>
        </p:txBody>
      </p:sp>
      <p:sp>
        <p:nvSpPr>
          <p:cNvPr id="38914" name="TextBox 4">
            <a:extLst>
              <a:ext uri="{FF2B5EF4-FFF2-40B4-BE49-F238E27FC236}">
                <a16:creationId xmlns:a16="http://schemas.microsoft.com/office/drawing/2014/main" id="{67577BA5-F1F3-57AC-0780-DBAD814E2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96975"/>
            <a:ext cx="8439150" cy="2708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>
                <a:solidFill>
                  <a:schemeClr val="bg1"/>
                </a:solidFill>
              </a:rPr>
              <a:t> гипертрофия левого желудочка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endParaRPr lang="ru-RU" altLang="ru-RU" sz="100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>
                <a:solidFill>
                  <a:schemeClr val="bg1"/>
                </a:solidFill>
              </a:rPr>
              <a:t> </a:t>
            </a:r>
            <a:r>
              <a:rPr lang="en-US" altLang="ru-RU" sz="2400">
                <a:solidFill>
                  <a:schemeClr val="bg1"/>
                </a:solidFill>
              </a:rPr>
              <a:t>“</a:t>
            </a:r>
            <a:r>
              <a:rPr lang="ru-RU" altLang="ru-RU" sz="2400">
                <a:solidFill>
                  <a:schemeClr val="bg1"/>
                </a:solidFill>
              </a:rPr>
              <a:t>старая</a:t>
            </a:r>
            <a:r>
              <a:rPr lang="en-US" altLang="ru-RU" sz="2400">
                <a:solidFill>
                  <a:schemeClr val="bg1"/>
                </a:solidFill>
              </a:rPr>
              <a:t>”</a:t>
            </a:r>
            <a:r>
              <a:rPr lang="ru-RU" altLang="ru-RU" sz="2400">
                <a:solidFill>
                  <a:schemeClr val="bg1"/>
                </a:solidFill>
              </a:rPr>
              <a:t> блокада левой ножки пучка Гиса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endParaRPr lang="ru-RU" altLang="ru-RU" sz="100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>
                <a:solidFill>
                  <a:schemeClr val="bg1"/>
                </a:solidFill>
              </a:rPr>
              <a:t> обширные рубцы после перенесенного ранее ИМ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endParaRPr lang="ru-RU" altLang="ru-RU" sz="100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>
                <a:solidFill>
                  <a:schemeClr val="bg1"/>
                </a:solidFill>
              </a:rPr>
              <a:t> циркулярная ишемия (</a:t>
            </a:r>
            <a:r>
              <a:rPr lang="en-US" altLang="ru-RU" sz="2400">
                <a:solidFill>
                  <a:schemeClr val="bg1"/>
                </a:solidFill>
              </a:rPr>
              <a:t>“</a:t>
            </a:r>
            <a:r>
              <a:rPr lang="ru-RU" altLang="ru-RU" sz="2400">
                <a:solidFill>
                  <a:schemeClr val="bg1"/>
                </a:solidFill>
              </a:rPr>
              <a:t>нивелировка</a:t>
            </a:r>
            <a:r>
              <a:rPr lang="en-US" altLang="ru-RU" sz="2400">
                <a:solidFill>
                  <a:schemeClr val="bg1"/>
                </a:solidFill>
              </a:rPr>
              <a:t>”</a:t>
            </a:r>
            <a:r>
              <a:rPr lang="ru-RU" altLang="ru-RU" sz="2400">
                <a:solidFill>
                  <a:schemeClr val="bg1"/>
                </a:solidFill>
              </a:rPr>
              <a:t> изменений</a:t>
            </a:r>
            <a:r>
              <a:rPr lang="en-US" altLang="ru-RU" sz="2400">
                <a:solidFill>
                  <a:schemeClr val="bg1"/>
                </a:solidFill>
              </a:rPr>
              <a:t>)</a:t>
            </a:r>
            <a:endParaRPr lang="ru-RU" altLang="ru-RU" sz="240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endParaRPr lang="ru-RU" altLang="ru-RU" sz="100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>
                <a:solidFill>
                  <a:schemeClr val="bg1"/>
                </a:solidFill>
              </a:rPr>
              <a:t> …</a:t>
            </a:r>
          </a:p>
        </p:txBody>
      </p:sp>
      <p:sp>
        <p:nvSpPr>
          <p:cNvPr id="38915" name="TextBox 1">
            <a:extLst>
              <a:ext uri="{FF2B5EF4-FFF2-40B4-BE49-F238E27FC236}">
                <a16:creationId xmlns:a16="http://schemas.microsoft.com/office/drawing/2014/main" id="{E9BA8094-5E40-3469-0BBF-8BD33709D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32275"/>
            <a:ext cx="84391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rgbClr val="FFFF00"/>
                </a:solidFill>
              </a:rPr>
              <a:t>Возможные способы уменьшения неопределенности</a:t>
            </a:r>
          </a:p>
        </p:txBody>
      </p:sp>
      <p:sp>
        <p:nvSpPr>
          <p:cNvPr id="38916" name="TextBox 4">
            <a:extLst>
              <a:ext uri="{FF2B5EF4-FFF2-40B4-BE49-F238E27FC236}">
                <a16:creationId xmlns:a16="http://schemas.microsoft.com/office/drawing/2014/main" id="{3FE00105-4D5D-5140-C8A4-8AEF77D68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868863"/>
            <a:ext cx="8439150" cy="14462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00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>
                <a:solidFill>
                  <a:schemeClr val="bg1"/>
                </a:solidFill>
              </a:rPr>
              <a:t> сравнение с ЭКГ до ухудшения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endParaRPr lang="ru-RU" altLang="ru-RU" sz="100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>
                <a:solidFill>
                  <a:schemeClr val="bg1"/>
                </a:solidFill>
              </a:rPr>
              <a:t> частая повторная регистрация ЭКГ в 12-ти отведениях </a:t>
            </a:r>
            <a:r>
              <a:rPr lang="en-US" altLang="ru-RU" sz="2400">
                <a:solidFill>
                  <a:schemeClr val="bg1"/>
                </a:solidFill>
              </a:rPr>
              <a:t>                      </a:t>
            </a:r>
            <a:r>
              <a:rPr lang="ru-RU" altLang="ru-RU" sz="2000">
                <a:solidFill>
                  <a:schemeClr val="bg1"/>
                </a:solidFill>
              </a:rPr>
              <a:t>(например, каждые 15-30 минут или мониторирование сегмента </a:t>
            </a:r>
            <a:r>
              <a:rPr lang="en-US" altLang="ru-RU" sz="2000">
                <a:solidFill>
                  <a:schemeClr val="bg1"/>
                </a:solidFill>
              </a:rPr>
              <a:t>ST</a:t>
            </a:r>
            <a:r>
              <a:rPr lang="ru-RU" altLang="ru-RU" sz="200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7">
            <a:extLst>
              <a:ext uri="{FF2B5EF4-FFF2-40B4-BE49-F238E27FC236}">
                <a16:creationId xmlns:a16="http://schemas.microsoft.com/office/drawing/2014/main" id="{4ACF1DB7-4964-C1C3-7753-2FF25FFFA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4450"/>
            <a:ext cx="61468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rgbClr val="FFFF00"/>
                </a:solidFill>
                <a:sym typeface="Symbol" pitchFamily="2" charset="2"/>
              </a:rPr>
              <a:t>Дифференциальная диагностика ОКС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2360AF7-5FC6-8503-11EE-D3B9A2723854}"/>
              </a:ext>
            </a:extLst>
          </p:cNvPr>
          <p:cNvGraphicFramePr>
            <a:graphicFrameLocks noGrp="1"/>
          </p:cNvGraphicFramePr>
          <p:nvPr/>
        </p:nvGraphicFramePr>
        <p:xfrm>
          <a:off x="107950" y="792163"/>
          <a:ext cx="8856663" cy="5516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0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20111"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rgbClr val="FFFF00"/>
                          </a:solidFill>
                        </a:rPr>
                        <a:t>ОКС со стойкими ⇧ </a:t>
                      </a:r>
                      <a:r>
                        <a:rPr lang="en-US" sz="2000" b="0" dirty="0">
                          <a:solidFill>
                            <a:srgbClr val="FFFF00"/>
                          </a:solidFill>
                        </a:rPr>
                        <a:t>ST</a:t>
                      </a:r>
                      <a:endParaRPr lang="ru-RU" sz="2000" b="0" dirty="0">
                        <a:solidFill>
                          <a:srgbClr val="FFFF00"/>
                        </a:solidFill>
                      </a:endParaRPr>
                    </a:p>
                  </a:txBody>
                  <a:tcPr marL="91437" marR="91437" marT="45688" marB="4568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</a:rPr>
                        <a:t>Расслоение аорты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</a:rPr>
                        <a:t>ТЭЛА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</a:rPr>
                        <a:t>(Мио) перикардит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</a:rPr>
                        <a:t>Стресс-индуцированная КМП (</a:t>
                      </a:r>
                      <a:r>
                        <a:rPr lang="ru-RU" sz="2000" b="0" dirty="0" err="1">
                          <a:solidFill>
                            <a:schemeClr val="bg1"/>
                          </a:solidFill>
                        </a:rPr>
                        <a:t>такотсубо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</a:rPr>
                        <a:t>Аортальный стеноз, гипертрофическая КМП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ru-RU" sz="2000" b="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marT="45688" marB="4568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64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rgbClr val="FFFF00"/>
                          </a:solidFill>
                        </a:rPr>
                        <a:t>ОКС без ⇧ </a:t>
                      </a:r>
                      <a:r>
                        <a:rPr lang="en-US" sz="2000" b="0" dirty="0">
                          <a:solidFill>
                            <a:srgbClr val="FFFF00"/>
                          </a:solidFill>
                        </a:rPr>
                        <a:t>ST</a:t>
                      </a:r>
                      <a:r>
                        <a:rPr lang="ru-RU" sz="2000" b="0" dirty="0">
                          <a:solidFill>
                            <a:srgbClr val="FFFF00"/>
                          </a:solidFill>
                        </a:rPr>
                        <a:t> = дифференциальный диагноз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rgbClr val="FFFF00"/>
                          </a:solidFill>
                        </a:rPr>
                        <a:t>боли в грудной клетке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rgbClr val="FFFF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rgbClr val="FFFF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</a:rPr>
                        <a:t>До 5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0% </a:t>
                      </a:r>
                      <a:r>
                        <a:rPr lang="ru-RU" sz="1800" b="0" dirty="0">
                          <a:solidFill>
                            <a:schemeClr val="bg1"/>
                          </a:solidFill>
                        </a:rPr>
                        <a:t>догоспитальных диагнозов ОКС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</a:rPr>
                        <a:t>не подтверждаются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</a:rPr>
                        <a:t>в стационаре</a:t>
                      </a:r>
                    </a:p>
                    <a:p>
                      <a:endParaRPr lang="ru-RU" sz="2000" b="0" dirty="0">
                        <a:solidFill>
                          <a:srgbClr val="FFFF00"/>
                        </a:solidFill>
                      </a:endParaRPr>
                    </a:p>
                  </a:txBody>
                  <a:tcPr marL="91437" marR="91437" marT="45688" marB="4568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Сердечно-сосудистые: 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миокардит, КМП (включая стресс-индуцированную </a:t>
                      </a:r>
                      <a:r>
                        <a:rPr lang="ru-RU" sz="14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такоцубо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аортальный стеноз, тахиаритмии, острая сердечная недостаточность, гипертензивный криз, травма сердца</a:t>
                      </a:r>
                    </a:p>
                    <a:p>
                      <a:r>
                        <a:rPr lang="ru-RU" sz="1400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Легочные:  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ТЭЛА, пневмоторакс, бронхит, пневмония, плеврит</a:t>
                      </a:r>
                    </a:p>
                    <a:p>
                      <a:r>
                        <a:rPr lang="ru-RU" sz="1400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Патология внесердечных сосудов: 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расслоение аорты, аневризма аорты, инсульт</a:t>
                      </a:r>
                    </a:p>
                    <a:p>
                      <a:r>
                        <a:rPr lang="ru-RU" sz="1400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Желудочно-кишечные: 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эзофагит, пищеводный рефлюкс, спазм пищевода, пептическая язва, гастрит, панкреатит, холецистит;</a:t>
                      </a:r>
                    </a:p>
                    <a:p>
                      <a:r>
                        <a:rPr lang="ru-RU" sz="1400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Ортопедические: 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мышечно-скелетные заболевания, перелом ребер, повреждение или воспаление мышц, </a:t>
                      </a:r>
                      <a:r>
                        <a:rPr lang="ru-RU" sz="14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остеохондрит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патология позвоночника</a:t>
                      </a:r>
                    </a:p>
                    <a:p>
                      <a:r>
                        <a:rPr lang="ru-RU" sz="1400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Прочие: 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эмоциональные расстройства с повышенным беспокойством, опоясывающий лишай, анемия.</a:t>
                      </a:r>
                    </a:p>
                    <a:p>
                      <a:endParaRPr lang="ru-RU" sz="2000" b="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marT="45688" marB="4568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054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34">
            <a:extLst>
              <a:ext uri="{FF2B5EF4-FFF2-40B4-BE49-F238E27FC236}">
                <a16:creationId xmlns:a16="http://schemas.microsoft.com/office/drawing/2014/main" id="{613DA13B-2355-7B6F-BED3-3041CC22F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-77788"/>
            <a:ext cx="8909050" cy="49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rgbClr val="FFFF00"/>
                </a:solidFill>
                <a:sym typeface="Symbol" pitchFamily="2" charset="2"/>
              </a:rPr>
              <a:t>Свидетельства особой тяжести ОКС = плохого прогноза</a:t>
            </a:r>
            <a:endParaRPr lang="en-US" altLang="ru-RU" sz="2600">
              <a:solidFill>
                <a:srgbClr val="FFFF00"/>
              </a:solidFill>
              <a:sym typeface="Symbol" pitchFamily="2" charset="2"/>
            </a:endParaRPr>
          </a:p>
        </p:txBody>
      </p:sp>
      <p:sp>
        <p:nvSpPr>
          <p:cNvPr id="52226" name="TextBox 5">
            <a:extLst>
              <a:ext uri="{FF2B5EF4-FFF2-40B4-BE49-F238E27FC236}">
                <a16:creationId xmlns:a16="http://schemas.microsoft.com/office/drawing/2014/main" id="{DED75152-59AD-33C9-C4EA-BA09243D3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82600"/>
            <a:ext cx="80645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Возраст </a:t>
            </a:r>
            <a:r>
              <a:rPr lang="ru-RU" altLang="ru-RU" sz="1800">
                <a:solidFill>
                  <a:schemeClr val="bg1"/>
                </a:solidFill>
              </a:rPr>
              <a:t>(чем старше, тем хуже)</a:t>
            </a:r>
          </a:p>
          <a:p>
            <a:pPr eaLnBrk="1" hangingPunct="1">
              <a:spcBef>
                <a:spcPct val="0"/>
              </a:spcBef>
            </a:pPr>
            <a:endParaRPr lang="ru-RU" altLang="ru-RU" sz="6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Менее 48 часов от последних симптомов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Затяжной болевой приступ</a:t>
            </a:r>
            <a:endParaRPr lang="ru-RU" altLang="ru-RU" sz="7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Боль в покое или при минимальной нагрузке</a:t>
            </a:r>
            <a:endParaRPr lang="en-US" altLang="ru-RU" sz="7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Упорный болевой синдром</a:t>
            </a:r>
          </a:p>
          <a:p>
            <a:pPr eaLnBrk="1" hangingPunct="1">
              <a:spcBef>
                <a:spcPct val="0"/>
              </a:spcBef>
            </a:pPr>
            <a:endParaRPr lang="ru-RU" altLang="ru-RU" sz="6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Сердечная недостаточность: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               - застой в легких </a:t>
            </a:r>
            <a:r>
              <a:rPr lang="ru-RU" altLang="ru-RU" sz="1800">
                <a:solidFill>
                  <a:schemeClr val="bg1"/>
                </a:solidFill>
                <a:sym typeface="Symbol" pitchFamily="2" charset="2"/>
              </a:rPr>
              <a:t> отек легких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  <a:sym typeface="Symbol" pitchFamily="2" charset="2"/>
              </a:rPr>
              <a:t>               -</a:t>
            </a:r>
            <a:r>
              <a:rPr lang="ru-RU" altLang="ru-RU" sz="1800">
                <a:solidFill>
                  <a:schemeClr val="bg1"/>
                </a:solidFill>
              </a:rPr>
              <a:t> низкое АД </a:t>
            </a:r>
            <a:r>
              <a:rPr lang="ru-RU" altLang="ru-RU" sz="1800">
                <a:solidFill>
                  <a:schemeClr val="bg1"/>
                </a:solidFill>
                <a:sym typeface="Symbol" pitchFamily="2" charset="2"/>
              </a:rPr>
              <a:t> кардиогенный шок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6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Выраженная тахикардия или брадикардия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Эпизод потери сознания или пресинкопе</a:t>
            </a:r>
            <a:endParaRPr lang="ru-RU" altLang="ru-RU" sz="2000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Появление</a:t>
            </a:r>
            <a:r>
              <a:rPr lang="en-US" altLang="ru-RU" sz="2000">
                <a:solidFill>
                  <a:schemeClr val="bg1"/>
                </a:solidFill>
              </a:rPr>
              <a:t>/</a:t>
            </a:r>
            <a:r>
              <a:rPr lang="ru-RU" altLang="ru-RU" sz="2000">
                <a:solidFill>
                  <a:schemeClr val="bg1"/>
                </a:solidFill>
              </a:rPr>
              <a:t>усугубление шума митральной регургитации</a:t>
            </a:r>
          </a:p>
          <a:p>
            <a:pPr eaLnBrk="1" hangingPunct="1">
              <a:spcBef>
                <a:spcPct val="0"/>
              </a:spcBef>
            </a:pPr>
            <a:endParaRPr lang="ru-RU" altLang="ru-RU" sz="6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Исходно тяжелое заболевание сердца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Тяжелая сопутствующая патология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                         (как минимум диабет, почечная недостаточность)</a:t>
            </a:r>
          </a:p>
          <a:p>
            <a:pPr eaLnBrk="1" hangingPunct="1">
              <a:spcBef>
                <a:spcPct val="0"/>
              </a:spcBef>
            </a:pPr>
            <a:endParaRPr lang="ru-RU" altLang="ru-RU" sz="6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Выраженные изменения на ЭКГ</a:t>
            </a:r>
            <a:endParaRPr lang="en-US" altLang="ru-RU" sz="20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chemeClr val="bg1"/>
                </a:solidFill>
              </a:rPr>
              <a:t>      </a:t>
            </a:r>
            <a:r>
              <a:rPr lang="ru-RU" altLang="ru-RU" sz="2000">
                <a:solidFill>
                  <a:schemeClr val="bg1"/>
                </a:solidFill>
              </a:rPr>
              <a:t>   </a:t>
            </a:r>
            <a:r>
              <a:rPr lang="en-US" altLang="ru-RU" sz="1800">
                <a:solidFill>
                  <a:schemeClr val="bg1"/>
                </a:solidFill>
              </a:rPr>
              <a:t>- </a:t>
            </a:r>
            <a:r>
              <a:rPr lang="ru-RU" altLang="ru-RU" sz="1800">
                <a:solidFill>
                  <a:schemeClr val="bg1"/>
                </a:solidFill>
              </a:rPr>
              <a:t>смещения сегмента </a:t>
            </a:r>
            <a:r>
              <a:rPr lang="en-US" altLang="ru-RU" sz="1800">
                <a:solidFill>
                  <a:schemeClr val="bg1"/>
                </a:solidFill>
              </a:rPr>
              <a:t>ST</a:t>
            </a:r>
            <a:r>
              <a:rPr lang="ru-RU" altLang="ru-RU" sz="1800">
                <a:solidFill>
                  <a:schemeClr val="bg1"/>
                </a:solidFill>
              </a:rPr>
              <a:t>, глубокие отрицательные </a:t>
            </a:r>
            <a:r>
              <a:rPr lang="en-US" altLang="ru-RU" sz="1800">
                <a:solidFill>
                  <a:schemeClr val="bg1"/>
                </a:solidFill>
              </a:rPr>
              <a:t>T</a:t>
            </a:r>
            <a:endParaRPr lang="ru-RU" altLang="ru-RU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                                        (чем больше и распространеннее, тем хуже)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6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>
                <a:solidFill>
                  <a:schemeClr val="bg1"/>
                </a:solidFill>
              </a:rPr>
              <a:t>  Повышение уровня маркеров некроза миокарда в крови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                                                                               (чем выше, тем хуже)</a:t>
            </a:r>
            <a:endParaRPr lang="ru-RU" altLang="ru-RU" sz="900">
              <a:solidFill>
                <a:schemeClr val="bg1"/>
              </a:solidFill>
            </a:endParaRPr>
          </a:p>
        </p:txBody>
      </p:sp>
      <p:sp>
        <p:nvSpPr>
          <p:cNvPr id="52227" name="Прямоугольник 1">
            <a:extLst>
              <a:ext uri="{FF2B5EF4-FFF2-40B4-BE49-F238E27FC236}">
                <a16:creationId xmlns:a16="http://schemas.microsoft.com/office/drawing/2014/main" id="{5E8E9AD5-6C11-B6F4-15F8-59DE22485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61963"/>
            <a:ext cx="7631113" cy="6330950"/>
          </a:xfrm>
          <a:prstGeom prst="rect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3">
            <a:extLst>
              <a:ext uri="{FF2B5EF4-FFF2-40B4-BE49-F238E27FC236}">
                <a16:creationId xmlns:a16="http://schemas.microsoft.com/office/drawing/2014/main" id="{29847D4F-34D7-0337-A49D-179274D24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765175"/>
            <a:ext cx="6446837" cy="430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/>
              <a:t>Нитроглицерин 0,4 мг п</a:t>
            </a:r>
            <a:r>
              <a:rPr lang="en-US" altLang="ru-RU" sz="2200"/>
              <a:t>/</a:t>
            </a:r>
            <a:r>
              <a:rPr lang="ru-RU" altLang="ru-RU" sz="2200"/>
              <a:t>я (спрей) при </a:t>
            </a:r>
            <a:r>
              <a:rPr lang="en-US" altLang="ru-RU" sz="2200"/>
              <a:t>C</a:t>
            </a:r>
            <a:r>
              <a:rPr lang="ru-RU" altLang="ru-RU" sz="2200"/>
              <a:t>АД </a:t>
            </a:r>
            <a:r>
              <a:rPr lang="en-US" altLang="ru-RU" sz="2200"/>
              <a:t>&gt;90*</a:t>
            </a:r>
            <a:endParaRPr lang="ru-RU" altLang="ru-RU" sz="2200"/>
          </a:p>
        </p:txBody>
      </p:sp>
      <p:sp>
        <p:nvSpPr>
          <p:cNvPr id="58370" name="Text Box 4">
            <a:extLst>
              <a:ext uri="{FF2B5EF4-FFF2-40B4-BE49-F238E27FC236}">
                <a16:creationId xmlns:a16="http://schemas.microsoft.com/office/drawing/2014/main" id="{7DD2E4C5-4DDC-302D-0398-02A55DB47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922463"/>
            <a:ext cx="6446837" cy="430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/>
              <a:t>Нитроглицерин 0,4 мг п</a:t>
            </a:r>
            <a:r>
              <a:rPr lang="en-US" altLang="ru-RU" sz="2200"/>
              <a:t>/</a:t>
            </a:r>
            <a:r>
              <a:rPr lang="ru-RU" altLang="ru-RU" sz="2200"/>
              <a:t>я (спрей) при </a:t>
            </a:r>
            <a:r>
              <a:rPr lang="en-US" altLang="ru-RU" sz="2200"/>
              <a:t>C</a:t>
            </a:r>
            <a:r>
              <a:rPr lang="ru-RU" altLang="ru-RU" sz="2200"/>
              <a:t>АД </a:t>
            </a:r>
            <a:r>
              <a:rPr lang="en-US" altLang="ru-RU" sz="2200"/>
              <a:t>&gt;90</a:t>
            </a:r>
            <a:endParaRPr lang="ru-RU" altLang="ru-RU" sz="2200"/>
          </a:p>
        </p:txBody>
      </p:sp>
      <p:sp>
        <p:nvSpPr>
          <p:cNvPr id="58371" name="Text Box 5">
            <a:extLst>
              <a:ext uri="{FF2B5EF4-FFF2-40B4-BE49-F238E27FC236}">
                <a16:creationId xmlns:a16="http://schemas.microsoft.com/office/drawing/2014/main" id="{0915493A-C6ED-9B36-AA57-0862AAEEF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070225"/>
            <a:ext cx="6446837" cy="430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/>
              <a:t>Нитроглицерин 0,4 мг п</a:t>
            </a:r>
            <a:r>
              <a:rPr lang="en-US" altLang="ru-RU" sz="2200"/>
              <a:t>/</a:t>
            </a:r>
            <a:r>
              <a:rPr lang="ru-RU" altLang="ru-RU" sz="2200"/>
              <a:t>я (спрей) при </a:t>
            </a:r>
            <a:r>
              <a:rPr lang="en-US" altLang="ru-RU" sz="2200"/>
              <a:t>C</a:t>
            </a:r>
            <a:r>
              <a:rPr lang="ru-RU" altLang="ru-RU" sz="2200"/>
              <a:t>АД </a:t>
            </a:r>
            <a:r>
              <a:rPr lang="en-US" altLang="ru-RU" sz="2200"/>
              <a:t>&gt;90</a:t>
            </a:r>
            <a:endParaRPr lang="ru-RU" altLang="ru-RU" sz="2200"/>
          </a:p>
        </p:txBody>
      </p:sp>
      <p:sp>
        <p:nvSpPr>
          <p:cNvPr id="58372" name="Line 6">
            <a:extLst>
              <a:ext uri="{FF2B5EF4-FFF2-40B4-BE49-F238E27FC236}">
                <a16:creationId xmlns:a16="http://schemas.microsoft.com/office/drawing/2014/main" id="{5A540524-087F-87EC-DFCF-1CF1CEC48A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3" y="1198563"/>
            <a:ext cx="0" cy="7191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73" name="Text Box 7">
            <a:extLst>
              <a:ext uri="{FF2B5EF4-FFF2-40B4-BE49-F238E27FC236}">
                <a16:creationId xmlns:a16="http://schemas.microsoft.com/office/drawing/2014/main" id="{AE43B447-809E-6A79-C2DE-66141DA6E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1270000"/>
            <a:ext cx="785812" cy="366713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</a:rPr>
              <a:t>5 мин</a:t>
            </a:r>
          </a:p>
        </p:txBody>
      </p:sp>
      <p:sp>
        <p:nvSpPr>
          <p:cNvPr id="58374" name="Line 8">
            <a:extLst>
              <a:ext uri="{FF2B5EF4-FFF2-40B4-BE49-F238E27FC236}">
                <a16:creationId xmlns:a16="http://schemas.microsoft.com/office/drawing/2014/main" id="{FEF26D0D-C49C-4F5A-7477-9D9B789AE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73413" y="1770063"/>
            <a:ext cx="3671887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75" name="Text Box 9">
            <a:extLst>
              <a:ext uri="{FF2B5EF4-FFF2-40B4-BE49-F238E27FC236}">
                <a16:creationId xmlns:a16="http://schemas.microsoft.com/office/drawing/2014/main" id="{B1862BCD-C65B-5E1C-C3A0-D9EAF078C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1751013"/>
            <a:ext cx="1844675" cy="11064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FFFF00"/>
                </a:solidFill>
              </a:rPr>
              <a:t>Немедленно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FFFF00"/>
                </a:solidFill>
              </a:rPr>
              <a:t>обратиться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FFFF00"/>
                </a:solidFill>
              </a:rPr>
              <a:t>за помощью</a:t>
            </a:r>
          </a:p>
        </p:txBody>
      </p:sp>
      <p:sp>
        <p:nvSpPr>
          <p:cNvPr id="58376" name="Line 10">
            <a:extLst>
              <a:ext uri="{FF2B5EF4-FFF2-40B4-BE49-F238E27FC236}">
                <a16:creationId xmlns:a16="http://schemas.microsoft.com/office/drawing/2014/main" id="{11E051EA-246A-0DB2-BDB5-EDF283A18E9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3" y="2368550"/>
            <a:ext cx="0" cy="71913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77" name="Text Box 11">
            <a:extLst>
              <a:ext uri="{FF2B5EF4-FFF2-40B4-BE49-F238E27FC236}">
                <a16:creationId xmlns:a16="http://schemas.microsoft.com/office/drawing/2014/main" id="{D13867F0-2849-BA18-57F0-2653F8889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2439988"/>
            <a:ext cx="785812" cy="366712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</a:rPr>
              <a:t>5 мин</a:t>
            </a:r>
          </a:p>
        </p:txBody>
      </p:sp>
      <p:sp>
        <p:nvSpPr>
          <p:cNvPr id="58378" name="Line 12">
            <a:extLst>
              <a:ext uri="{FF2B5EF4-FFF2-40B4-BE49-F238E27FC236}">
                <a16:creationId xmlns:a16="http://schemas.microsoft.com/office/drawing/2014/main" id="{512885FC-E6D6-908E-DBA5-AAFC243BE7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3" y="3502025"/>
            <a:ext cx="0" cy="71913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79" name="Text Box 13">
            <a:extLst>
              <a:ext uri="{FF2B5EF4-FFF2-40B4-BE49-F238E27FC236}">
                <a16:creationId xmlns:a16="http://schemas.microsoft.com/office/drawing/2014/main" id="{29C1389B-7EE6-F04C-4A31-0FCACDBDC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3573463"/>
            <a:ext cx="785812" cy="366712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</a:rPr>
              <a:t>5 мин</a:t>
            </a:r>
          </a:p>
        </p:txBody>
      </p:sp>
      <p:sp>
        <p:nvSpPr>
          <p:cNvPr id="58380" name="Text Box 14">
            <a:extLst>
              <a:ext uri="{FF2B5EF4-FFF2-40B4-BE49-F238E27FC236}">
                <a16:creationId xmlns:a16="http://schemas.microsoft.com/office/drawing/2014/main" id="{E6D97CAC-0FCD-90D9-CD07-4BA4C0D3C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222750"/>
            <a:ext cx="8785225" cy="4270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/>
              <a:t>Морфин, </a:t>
            </a:r>
            <a:r>
              <a:rPr lang="ru-RU" altLang="ru-RU" sz="2000"/>
              <a:t>особенно при</a:t>
            </a:r>
            <a:r>
              <a:rPr lang="ru-RU" altLang="ru-RU" sz="2200"/>
              <a:t> </a:t>
            </a:r>
            <a:r>
              <a:rPr lang="ru-RU" altLang="ru-RU" sz="2000"/>
              <a:t>возбуждении, остром застое в легких</a:t>
            </a:r>
            <a:endParaRPr lang="ru-RU" altLang="ru-RU" sz="2200"/>
          </a:p>
        </p:txBody>
      </p:sp>
      <p:sp>
        <p:nvSpPr>
          <p:cNvPr id="58381" name="Text Box 15">
            <a:extLst>
              <a:ext uri="{FF2B5EF4-FFF2-40B4-BE49-F238E27FC236}">
                <a16:creationId xmlns:a16="http://schemas.microsoft.com/office/drawing/2014/main" id="{D410830F-8E2C-A174-BDF4-356923D51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640263"/>
            <a:ext cx="878522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В</a:t>
            </a:r>
            <a:r>
              <a:rPr lang="en-US" altLang="ru-RU" sz="2000">
                <a:solidFill>
                  <a:schemeClr val="bg1"/>
                </a:solidFill>
              </a:rPr>
              <a:t>/</a:t>
            </a:r>
            <a:r>
              <a:rPr lang="ru-RU" altLang="ru-RU" sz="2000">
                <a:solidFill>
                  <a:schemeClr val="bg1"/>
                </a:solidFill>
              </a:rPr>
              <a:t>в 2-4 мг + 2-8 мг</a:t>
            </a:r>
            <a:r>
              <a:rPr lang="en-US" altLang="ru-RU" sz="2000">
                <a:solidFill>
                  <a:schemeClr val="bg1"/>
                </a:solidFill>
              </a:rPr>
              <a:t> </a:t>
            </a:r>
            <a:r>
              <a:rPr lang="ru-RU" altLang="ru-RU" sz="2000">
                <a:solidFill>
                  <a:schemeClr val="bg1"/>
                </a:solidFill>
              </a:rPr>
              <a:t>каждые 5-15 мин </a:t>
            </a:r>
            <a:r>
              <a:rPr lang="ru-RU" altLang="ru-RU" sz="2000" i="1">
                <a:solidFill>
                  <a:schemeClr val="bg1"/>
                </a:solidFill>
              </a:rPr>
              <a:t>или</a:t>
            </a:r>
            <a:r>
              <a:rPr lang="ru-RU" altLang="ru-RU" sz="2000">
                <a:solidFill>
                  <a:schemeClr val="bg1"/>
                </a:solidFill>
              </a:rPr>
              <a:t> 4-8 мг + 2 мг каждые 5-15 мин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i="1">
                <a:solidFill>
                  <a:schemeClr val="bg1"/>
                </a:solidFill>
              </a:rPr>
              <a:t>или</a:t>
            </a:r>
            <a:r>
              <a:rPr lang="ru-RU" altLang="ru-RU" sz="2000">
                <a:solidFill>
                  <a:schemeClr val="bg1"/>
                </a:solidFill>
              </a:rPr>
              <a:t> по 3-5 мг до купирования боли или побочных </a:t>
            </a:r>
          </a:p>
        </p:txBody>
      </p:sp>
      <p:sp>
        <p:nvSpPr>
          <p:cNvPr id="58382" name="Text Box 16">
            <a:extLst>
              <a:ext uri="{FF2B5EF4-FFF2-40B4-BE49-F238E27FC236}">
                <a16:creationId xmlns:a16="http://schemas.microsoft.com/office/drawing/2014/main" id="{342481C6-CCCC-26EA-2AC3-69AFC4F76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878513"/>
            <a:ext cx="1943100" cy="7715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FFFF00"/>
                </a:solidFill>
              </a:rPr>
              <a:t>Реперфузия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200">
              <a:solidFill>
                <a:srgbClr val="FFFF00"/>
              </a:solidFill>
            </a:endParaRPr>
          </a:p>
        </p:txBody>
      </p:sp>
      <p:sp>
        <p:nvSpPr>
          <p:cNvPr id="58383" name="Text Box 17">
            <a:extLst>
              <a:ext uri="{FF2B5EF4-FFF2-40B4-BE49-F238E27FC236}">
                <a16:creationId xmlns:a16="http://schemas.microsoft.com/office/drawing/2014/main" id="{A41E4BDF-7271-46CE-B6AC-A2389C1DC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5878513"/>
            <a:ext cx="1943100" cy="7715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FFFF00"/>
                </a:solidFill>
              </a:rPr>
              <a:t>Устранение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FFFF00"/>
                </a:solidFill>
              </a:rPr>
              <a:t>гипоксемии</a:t>
            </a:r>
          </a:p>
        </p:txBody>
      </p:sp>
      <p:sp>
        <p:nvSpPr>
          <p:cNvPr id="58384" name="Text Box 18">
            <a:extLst>
              <a:ext uri="{FF2B5EF4-FFF2-40B4-BE49-F238E27FC236}">
                <a16:creationId xmlns:a16="http://schemas.microsoft.com/office/drawing/2014/main" id="{3D8D6BE5-64A2-E69F-5A80-DCBF4C979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50" y="5878513"/>
            <a:ext cx="2097088" cy="7715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FFFF00"/>
                </a:solidFill>
              </a:rPr>
              <a:t>В</a:t>
            </a:r>
            <a:r>
              <a:rPr lang="en-US" altLang="ru-RU" sz="2200">
                <a:solidFill>
                  <a:srgbClr val="FFFF00"/>
                </a:solidFill>
              </a:rPr>
              <a:t>/</a:t>
            </a:r>
            <a:r>
              <a:rPr lang="ru-RU" altLang="ru-RU" sz="2200">
                <a:solidFill>
                  <a:srgbClr val="FFFF00"/>
                </a:solidFill>
              </a:rPr>
              <a:t>в нитраты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FFFF00"/>
                </a:solidFill>
              </a:rPr>
              <a:t>при </a:t>
            </a:r>
            <a:r>
              <a:rPr lang="en-US" altLang="ru-RU" sz="2200">
                <a:solidFill>
                  <a:srgbClr val="FFFF00"/>
                </a:solidFill>
              </a:rPr>
              <a:t>C</a:t>
            </a:r>
            <a:r>
              <a:rPr lang="ru-RU" altLang="ru-RU" sz="2200">
                <a:solidFill>
                  <a:srgbClr val="FFFF00"/>
                </a:solidFill>
              </a:rPr>
              <a:t>АД </a:t>
            </a:r>
            <a:r>
              <a:rPr lang="en-US" altLang="ru-RU" sz="2200">
                <a:solidFill>
                  <a:srgbClr val="FFFF00"/>
                </a:solidFill>
              </a:rPr>
              <a:t>&gt;90</a:t>
            </a:r>
            <a:r>
              <a:rPr lang="ru-RU" altLang="ru-RU" sz="22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8385" name="Text Box 19">
            <a:extLst>
              <a:ext uri="{FF2B5EF4-FFF2-40B4-BE49-F238E27FC236}">
                <a16:creationId xmlns:a16="http://schemas.microsoft.com/office/drawing/2014/main" id="{7FAD8474-4722-79BD-E551-78D7F5BEF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1150" y="5878513"/>
            <a:ext cx="1943100" cy="7715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FFFF00"/>
                </a:solidFill>
              </a:rPr>
              <a:t>В</a:t>
            </a:r>
            <a:r>
              <a:rPr lang="en-US" altLang="ru-RU" sz="2200">
                <a:solidFill>
                  <a:srgbClr val="FFFF00"/>
                </a:solidFill>
              </a:rPr>
              <a:t>/</a:t>
            </a:r>
            <a:r>
              <a:rPr lang="ru-RU" altLang="ru-RU" sz="2200">
                <a:solidFill>
                  <a:srgbClr val="FFFF00"/>
                </a:solidFill>
              </a:rPr>
              <a:t>в бета-блокаторы </a:t>
            </a:r>
          </a:p>
        </p:txBody>
      </p:sp>
      <p:sp>
        <p:nvSpPr>
          <p:cNvPr id="58386" name="Text Box 20">
            <a:extLst>
              <a:ext uri="{FF2B5EF4-FFF2-40B4-BE49-F238E27FC236}">
                <a16:creationId xmlns:a16="http://schemas.microsoft.com/office/drawing/2014/main" id="{8C4E865F-4262-7F8A-9434-2359DC2A1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363" y="5292725"/>
            <a:ext cx="422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chemeClr val="bg1"/>
                </a:solidFill>
              </a:rPr>
              <a:t>+</a:t>
            </a:r>
            <a:endParaRPr lang="ru-RU" altLang="ru-RU" b="1">
              <a:solidFill>
                <a:schemeClr val="bg1"/>
              </a:solidFill>
            </a:endParaRPr>
          </a:p>
        </p:txBody>
      </p:sp>
      <p:sp>
        <p:nvSpPr>
          <p:cNvPr id="58387" name="Text Box 21">
            <a:extLst>
              <a:ext uri="{FF2B5EF4-FFF2-40B4-BE49-F238E27FC236}">
                <a16:creationId xmlns:a16="http://schemas.microsoft.com/office/drawing/2014/main" id="{8825ABD3-C069-9352-B71B-138320543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5" y="5289550"/>
            <a:ext cx="422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chemeClr val="bg1"/>
                </a:solidFill>
              </a:rPr>
              <a:t>+</a:t>
            </a:r>
            <a:endParaRPr lang="ru-RU" altLang="ru-RU" b="1">
              <a:solidFill>
                <a:schemeClr val="bg1"/>
              </a:solidFill>
            </a:endParaRPr>
          </a:p>
        </p:txBody>
      </p:sp>
      <p:sp>
        <p:nvSpPr>
          <p:cNvPr id="58388" name="Text Box 22">
            <a:extLst>
              <a:ext uri="{FF2B5EF4-FFF2-40B4-BE49-F238E27FC236}">
                <a16:creationId xmlns:a16="http://schemas.microsoft.com/office/drawing/2014/main" id="{2C970219-C282-351F-2167-2BF1047D9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688" y="5292725"/>
            <a:ext cx="422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chemeClr val="bg1"/>
                </a:solidFill>
              </a:rPr>
              <a:t>+</a:t>
            </a:r>
            <a:endParaRPr lang="ru-RU" altLang="ru-RU" b="1">
              <a:solidFill>
                <a:schemeClr val="bg1"/>
              </a:solidFill>
            </a:endParaRPr>
          </a:p>
        </p:txBody>
      </p:sp>
      <p:sp>
        <p:nvSpPr>
          <p:cNvPr id="58389" name="Text Box 23">
            <a:extLst>
              <a:ext uri="{FF2B5EF4-FFF2-40B4-BE49-F238E27FC236}">
                <a16:creationId xmlns:a16="http://schemas.microsoft.com/office/drawing/2014/main" id="{1B020FCD-C732-DDA1-9C27-555FDCA76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4275" y="5292725"/>
            <a:ext cx="422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chemeClr val="bg1"/>
                </a:solidFill>
              </a:rPr>
              <a:t>+</a:t>
            </a:r>
            <a:endParaRPr lang="ru-RU" altLang="ru-RU" b="1">
              <a:solidFill>
                <a:schemeClr val="bg1"/>
              </a:solidFill>
            </a:endParaRPr>
          </a:p>
        </p:txBody>
      </p:sp>
      <p:sp>
        <p:nvSpPr>
          <p:cNvPr id="58390" name="Text Box 2">
            <a:extLst>
              <a:ext uri="{FF2B5EF4-FFF2-40B4-BE49-F238E27FC236}">
                <a16:creationId xmlns:a16="http://schemas.microsoft.com/office/drawing/2014/main" id="{6A6F559E-45B4-B6CB-4669-CD2DFC6BD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79375"/>
            <a:ext cx="7515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rgbClr val="FFFF00"/>
                </a:solidFill>
              </a:rPr>
              <a:t>Первоначальное лечение ОКС: обезболивание</a:t>
            </a:r>
          </a:p>
        </p:txBody>
      </p:sp>
      <p:sp>
        <p:nvSpPr>
          <p:cNvPr id="58391" name="Line 8">
            <a:extLst>
              <a:ext uri="{FF2B5EF4-FFF2-40B4-BE49-F238E27FC236}">
                <a16:creationId xmlns:a16="http://schemas.microsoft.com/office/drawing/2014/main" id="{EEC5E61C-C79D-E7C7-478A-642AF7816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7063" y="2894013"/>
            <a:ext cx="3671887" cy="0"/>
          </a:xfrm>
          <a:prstGeom prst="lin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92" name="TextBox 1">
            <a:extLst>
              <a:ext uri="{FF2B5EF4-FFF2-40B4-BE49-F238E27FC236}">
                <a16:creationId xmlns:a16="http://schemas.microsoft.com/office/drawing/2014/main" id="{7168DE41-4D84-45F2-C91E-3A5821D02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6713" y="481013"/>
            <a:ext cx="212248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solidFill>
                  <a:schemeClr val="bg1"/>
                </a:solidFill>
              </a:rPr>
              <a:t>*</a:t>
            </a:r>
            <a:r>
              <a:rPr lang="ru-RU" altLang="ru-RU" sz="1600">
                <a:solidFill>
                  <a:schemeClr val="bg1"/>
                </a:solidFill>
              </a:rPr>
              <a:t> у не принимавших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chemeClr val="bg1"/>
                </a:solidFill>
              </a:rPr>
              <a:t>силденафил </a:t>
            </a:r>
            <a:r>
              <a:rPr lang="en-US" altLang="ru-RU" sz="1600">
                <a:solidFill>
                  <a:schemeClr val="bg1"/>
                </a:solidFill>
              </a:rPr>
              <a:t>&lt;24</a:t>
            </a:r>
            <a:r>
              <a:rPr lang="ru-RU" altLang="ru-RU" sz="1600">
                <a:solidFill>
                  <a:schemeClr val="bg1"/>
                </a:solidFill>
              </a:rPr>
              <a:t> ч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chemeClr val="bg1"/>
                </a:solidFill>
              </a:rPr>
              <a:t>варденафил </a:t>
            </a:r>
            <a:r>
              <a:rPr lang="en-US" altLang="ru-RU" sz="1600">
                <a:solidFill>
                  <a:schemeClr val="bg1"/>
                </a:solidFill>
              </a:rPr>
              <a:t>&lt;24</a:t>
            </a:r>
            <a:r>
              <a:rPr lang="ru-RU" altLang="ru-RU" sz="1600">
                <a:solidFill>
                  <a:schemeClr val="bg1"/>
                </a:solidFill>
              </a:rPr>
              <a:t> ч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chemeClr val="bg1"/>
                </a:solidFill>
              </a:rPr>
              <a:t>тадалафил </a:t>
            </a:r>
            <a:r>
              <a:rPr lang="en-US" altLang="ru-RU" sz="1600">
                <a:solidFill>
                  <a:schemeClr val="bg1"/>
                </a:solidFill>
              </a:rPr>
              <a:t>  &lt;48 </a:t>
            </a:r>
            <a:r>
              <a:rPr lang="ru-RU" altLang="ru-RU" sz="1600">
                <a:solidFill>
                  <a:schemeClr val="bg1"/>
                </a:solidFill>
              </a:rPr>
              <a:t>ч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5C60D-7B1F-4627-999E-A4F52F7FC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89BDFF-53F9-79B3-D041-405BE288CB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28388" y="116632"/>
            <a:ext cx="9144000" cy="855886"/>
          </a:xfrm>
        </p:spPr>
        <p:txBody>
          <a:bodyPr/>
          <a:lstStyle/>
          <a:p>
            <a:pPr eaLnBrk="1" hangingPunct="1"/>
            <a:r>
              <a:rPr lang="ru-RU" altLang="ru-RU" sz="2800" dirty="0">
                <a:solidFill>
                  <a:srgbClr val="FFFF00"/>
                </a:solidFill>
                <a:cs typeface="Arial" panose="020B0604020202020204" pitchFamily="34" charset="0"/>
              </a:rPr>
              <a:t>Алгоритмы действий </a:t>
            </a:r>
            <a:br>
              <a:rPr lang="ru-RU" altLang="ru-RU" sz="2800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ru-RU" altLang="ru-RU" sz="2800" dirty="0">
                <a:solidFill>
                  <a:srgbClr val="FFFF00"/>
                </a:solidFill>
                <a:cs typeface="Arial" panose="020B0604020202020204" pitchFamily="34" charset="0"/>
              </a:rPr>
              <a:t>при неотложных состояниях в кардиологии</a:t>
            </a:r>
            <a:endParaRPr lang="ru-RU" altLang="ru-RU" sz="2800" dirty="0"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842425-C73B-A4EC-7F85-611EC2BBF3A7}"/>
              </a:ext>
            </a:extLst>
          </p:cNvPr>
          <p:cNvSpPr txBox="1"/>
          <p:nvPr/>
        </p:nvSpPr>
        <p:spPr>
          <a:xfrm>
            <a:off x="1691680" y="2132856"/>
            <a:ext cx="593470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1. Острый коронарный синдром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2. Острая сердечная недостаточность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3. Тромбоэмболия легочных артерий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4. Угрожающие жизни нарушения ритма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5. Остановка кровообращения</a:t>
            </a:r>
          </a:p>
        </p:txBody>
      </p:sp>
    </p:spTree>
    <p:extLst>
      <p:ext uri="{BB962C8B-B14F-4D97-AF65-F5344CB8AC3E}">
        <p14:creationId xmlns:p14="http://schemas.microsoft.com/office/powerpoint/2010/main" val="2837354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048BFA5-C0AC-78E5-06F2-8B713D1AEAD0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1844675"/>
          <a:ext cx="8642350" cy="3270251"/>
        </p:xfrm>
        <a:graphic>
          <a:graphicData uri="http://schemas.openxmlformats.org/drawingml/2006/table">
            <a:tbl>
              <a:tblPr/>
              <a:tblGrid>
                <a:gridCol w="547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61" marR="91461" marT="45634" marB="456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Класс</a:t>
                      </a:r>
                    </a:p>
                  </a:txBody>
                  <a:tcPr marL="91461" marR="91461" marT="45634" marB="45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Степень доказанности</a:t>
                      </a:r>
                    </a:p>
                  </a:txBody>
                  <a:tcPr marL="91461" marR="91461" marT="45634" marB="456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5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Кислород</a:t>
                      </a:r>
                      <a:r>
                        <a:rPr kumimoji="0" lang="ru-RU" alt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 рекомендуется больным </a:t>
                      </a:r>
                      <a:r>
                        <a:rPr kumimoji="0" lang="en-US" alt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                      </a:t>
                      </a:r>
                      <a:r>
                        <a:rPr kumimoji="0" lang="ru-RU" alt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с гипоксемией (</a:t>
                      </a:r>
                      <a:r>
                        <a:rPr kumimoji="0" lang="en-US" alt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SaO</a:t>
                      </a:r>
                      <a:r>
                        <a:rPr kumimoji="0" lang="en-US" altLang="ru-RU" sz="2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alt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 &lt;90%)</a:t>
                      </a:r>
                      <a:r>
                        <a:rPr kumimoji="0" lang="ru-RU" alt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marL="91461" marR="91461" marT="45634" marB="456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22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61" marR="91461" marT="45634" marB="456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22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61" marR="91461" marT="45634" marB="456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2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Рутинная оксигенотерапия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не рекомендуется больным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без гипоксемии (</a:t>
                      </a:r>
                      <a:r>
                        <a:rPr kumimoji="0" lang="en-US" alt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SaO</a:t>
                      </a:r>
                      <a:r>
                        <a:rPr kumimoji="0" lang="en-US" altLang="ru-RU" sz="2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alt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ru-RU" alt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en-US" alt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90%</a:t>
                      </a:r>
                      <a:r>
                        <a:rPr kumimoji="0" lang="ru-RU" alt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  <a:r>
                        <a:rPr kumimoji="0" lang="en-US" alt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endParaRPr kumimoji="0" lang="ru-RU" alt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61" marR="91461" marT="45634" marB="456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III</a:t>
                      </a:r>
                      <a:endParaRPr kumimoji="0" lang="ru-RU" alt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61" marR="91461" marT="45634" marB="456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А</a:t>
                      </a:r>
                    </a:p>
                  </a:txBody>
                  <a:tcPr marL="91461" marR="91461" marT="45634" marB="456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2485" name="Прямоугольник 5">
            <a:extLst>
              <a:ext uri="{FF2B5EF4-FFF2-40B4-BE49-F238E27FC236}">
                <a16:creationId xmlns:a16="http://schemas.microsoft.com/office/drawing/2014/main" id="{26C9F084-5D46-7A60-D419-ED6B633AE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3513" y="115888"/>
            <a:ext cx="928687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 dirty="0">
                <a:solidFill>
                  <a:srgbClr val="FFFF00"/>
                </a:solidFill>
              </a:rPr>
              <a:t>Оксигенотерапия при ОКС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A18B8156-95C3-2532-1156-D8E60E0E1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3527" y="608331"/>
            <a:ext cx="949612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300" dirty="0">
                <a:solidFill>
                  <a:srgbClr val="FFFF00"/>
                </a:solidFill>
              </a:rPr>
              <a:t>Рекомендации Европейского кардиологического общества (2023)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555DA7A-FAAE-B382-64DA-D36BBF7E0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888" y="6535056"/>
            <a:ext cx="4572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700" dirty="0" err="1">
                <a:solidFill>
                  <a:schemeClr val="bg1"/>
                </a:solidFill>
              </a:rPr>
              <a:t>Eur</a:t>
            </a:r>
            <a:r>
              <a:rPr lang="en-US" altLang="ru-RU" sz="700" dirty="0">
                <a:solidFill>
                  <a:schemeClr val="bg1"/>
                </a:solidFill>
              </a:rPr>
              <a:t> Heart J 202</a:t>
            </a:r>
            <a:r>
              <a:rPr lang="ru-RU" altLang="ru-RU" sz="700" dirty="0">
                <a:solidFill>
                  <a:schemeClr val="bg1"/>
                </a:solidFill>
              </a:rPr>
              <a:t>3</a:t>
            </a:r>
            <a:r>
              <a:rPr lang="en-US" altLang="ru-RU" sz="700" dirty="0">
                <a:solidFill>
                  <a:schemeClr val="bg1"/>
                </a:solidFill>
              </a:rPr>
              <a:t>; doi:10.1093/</a:t>
            </a:r>
            <a:r>
              <a:rPr lang="en-US" altLang="ru-RU" sz="700" dirty="0" err="1">
                <a:solidFill>
                  <a:schemeClr val="bg1"/>
                </a:solidFill>
              </a:rPr>
              <a:t>eurheartj</a:t>
            </a:r>
            <a:r>
              <a:rPr lang="en-US" altLang="ru-RU" sz="700" dirty="0">
                <a:solidFill>
                  <a:schemeClr val="bg1"/>
                </a:solidFill>
              </a:rPr>
              <a:t>/ehad191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2">
            <a:extLst>
              <a:ext uri="{FF2B5EF4-FFF2-40B4-BE49-F238E27FC236}">
                <a16:creationId xmlns:a16="http://schemas.microsoft.com/office/drawing/2014/main" id="{154A9849-DB27-44A6-6A37-64AEDE74D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71438"/>
            <a:ext cx="84724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rgbClr val="FFFF00"/>
                </a:solidFill>
              </a:rPr>
              <a:t>Неотложное лечение острого коронарного синдрома </a:t>
            </a:r>
          </a:p>
        </p:txBody>
      </p:sp>
      <p:sp>
        <p:nvSpPr>
          <p:cNvPr id="65538" name="Text Box 2">
            <a:extLst>
              <a:ext uri="{FF2B5EF4-FFF2-40B4-BE49-F238E27FC236}">
                <a16:creationId xmlns:a16="http://schemas.microsoft.com/office/drawing/2014/main" id="{BEBBB82C-F985-CBF9-05F6-452CC2699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636588"/>
            <a:ext cx="766603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rgbClr val="FFFF00"/>
                </a:solidFill>
              </a:rPr>
              <a:t>Устранить факторы, способствующие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rgbClr val="FFFF00"/>
                </a:solidFill>
              </a:rPr>
              <a:t>повышению потребности миокарда в кислороде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rgbClr val="FFFF00"/>
                </a:solidFill>
              </a:rPr>
              <a:t>или снижающие его доставку</a:t>
            </a:r>
          </a:p>
        </p:txBody>
      </p:sp>
      <p:sp>
        <p:nvSpPr>
          <p:cNvPr id="65539" name="Прямоугольник 3">
            <a:extLst>
              <a:ext uri="{FF2B5EF4-FFF2-40B4-BE49-F238E27FC236}">
                <a16:creationId xmlns:a16="http://schemas.microsoft.com/office/drawing/2014/main" id="{1D72DE2B-1083-7645-0800-A85062404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2551113"/>
            <a:ext cx="7929562" cy="2678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400">
                <a:solidFill>
                  <a:schemeClr val="bg1"/>
                </a:solidFill>
              </a:rPr>
              <a:t> выраженное повышение АД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400">
                <a:solidFill>
                  <a:schemeClr val="bg1"/>
                </a:solidFill>
              </a:rPr>
              <a:t> выраженное снижение</a:t>
            </a:r>
            <a:r>
              <a:rPr lang="ru-RU" altLang="ru-RU" sz="2400">
                <a:solidFill>
                  <a:schemeClr val="bg1"/>
                </a:solidFill>
                <a:sym typeface="Symbol" pitchFamily="2" charset="2"/>
              </a:rPr>
              <a:t> АД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400">
                <a:solidFill>
                  <a:schemeClr val="bg1"/>
                </a:solidFill>
                <a:sym typeface="Symbol" pitchFamily="2" charset="2"/>
              </a:rPr>
              <a:t> тахисистолия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400">
                <a:solidFill>
                  <a:schemeClr val="bg1"/>
                </a:solidFill>
                <a:sym typeface="Symbol" pitchFamily="2" charset="2"/>
              </a:rPr>
              <a:t> декомпенсация сердечной недостаточности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400">
                <a:solidFill>
                  <a:schemeClr val="bg1"/>
                </a:solidFill>
                <a:sym typeface="Symbol" pitchFamily="2" charset="2"/>
              </a:rPr>
              <a:t> гипертермия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400">
                <a:solidFill>
                  <a:schemeClr val="bg1"/>
                </a:solidFill>
                <a:sym typeface="Symbol" pitchFamily="2" charset="2"/>
              </a:rPr>
              <a:t> гипоксемия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400">
                <a:solidFill>
                  <a:schemeClr val="bg1"/>
                </a:solidFill>
                <a:sym typeface="Symbol" pitchFamily="2" charset="2"/>
              </a:rPr>
              <a:t> анемия </a:t>
            </a:r>
            <a:r>
              <a:rPr lang="ru-RU" altLang="ru-RU" sz="2000">
                <a:solidFill>
                  <a:srgbClr val="FFFF00"/>
                </a:solidFill>
                <a:sym typeface="Symbol" pitchFamily="2" charset="2"/>
              </a:rPr>
              <a:t>(не переливать кровь без крайней необходимости)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3">
            <a:extLst>
              <a:ext uri="{FF2B5EF4-FFF2-40B4-BE49-F238E27FC236}">
                <a16:creationId xmlns:a16="http://schemas.microsoft.com/office/drawing/2014/main" id="{218D80B8-7D19-4DA4-4F12-E8E01C988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31" y="14288"/>
            <a:ext cx="877907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300" dirty="0">
                <a:solidFill>
                  <a:srgbClr val="FFFF00"/>
                </a:solidFill>
              </a:rPr>
              <a:t>Выбор метода реперфузионного лечения при ОКС (ИМ) с ↑ </a:t>
            </a:r>
            <a:r>
              <a:rPr lang="ru-RU" altLang="ru-RU" sz="2300" dirty="0" err="1">
                <a:solidFill>
                  <a:srgbClr val="FFFF00"/>
                </a:solidFill>
              </a:rPr>
              <a:t>S</a:t>
            </a:r>
            <a:r>
              <a:rPr lang="en-US" altLang="ru-RU" sz="2300" dirty="0">
                <a:solidFill>
                  <a:srgbClr val="FFFF00"/>
                </a:solidFill>
              </a:rPr>
              <a:t>T</a:t>
            </a:r>
            <a:endParaRPr lang="ru-RU" altLang="ru-RU" sz="2300" dirty="0">
              <a:solidFill>
                <a:srgbClr val="FFFF00"/>
              </a:solidFill>
            </a:endParaRPr>
          </a:p>
        </p:txBody>
      </p:sp>
      <p:sp>
        <p:nvSpPr>
          <p:cNvPr id="26626" name="Text Box 8">
            <a:extLst>
              <a:ext uri="{FF2B5EF4-FFF2-40B4-BE49-F238E27FC236}">
                <a16:creationId xmlns:a16="http://schemas.microsoft.com/office/drawing/2014/main" id="{B1BFDD5C-2E3A-DCE6-B9AC-D36923610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467" y="404813"/>
            <a:ext cx="949612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300" dirty="0">
                <a:solidFill>
                  <a:srgbClr val="FFFF00"/>
                </a:solidFill>
              </a:rPr>
              <a:t>Рекомендации Европейского кардиологического общества (2023)</a:t>
            </a:r>
          </a:p>
        </p:txBody>
      </p:sp>
      <p:pic>
        <p:nvPicPr>
          <p:cNvPr id="8" name="Рисунок 7" descr="Изображение выглядит как текст, снимок экрана, круг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C724E27-8595-3D1F-402B-F2D452683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8"/>
          <a:stretch/>
        </p:blipFill>
        <p:spPr>
          <a:xfrm>
            <a:off x="2432631" y="933745"/>
            <a:ext cx="5595753" cy="5790637"/>
          </a:xfrm>
          <a:prstGeom prst="rect">
            <a:avLst/>
          </a:prstGeom>
        </p:spPr>
      </p:pic>
      <p:sp>
        <p:nvSpPr>
          <p:cNvPr id="21" name="Rectangle 5">
            <a:extLst>
              <a:ext uri="{FF2B5EF4-FFF2-40B4-BE49-F238E27FC236}">
                <a16:creationId xmlns:a16="http://schemas.microsoft.com/office/drawing/2014/main" id="{2D32ED04-612B-57EE-6D5F-9E12F009C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31" y="6624371"/>
            <a:ext cx="4572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700" dirty="0" err="1">
                <a:solidFill>
                  <a:schemeClr val="bg1"/>
                </a:solidFill>
              </a:rPr>
              <a:t>Eur</a:t>
            </a:r>
            <a:r>
              <a:rPr lang="en-US" altLang="ru-RU" sz="700" dirty="0">
                <a:solidFill>
                  <a:schemeClr val="bg1"/>
                </a:solidFill>
              </a:rPr>
              <a:t> Heart J 202</a:t>
            </a:r>
            <a:r>
              <a:rPr lang="ru-RU" altLang="ru-RU" sz="700" dirty="0">
                <a:solidFill>
                  <a:schemeClr val="bg1"/>
                </a:solidFill>
              </a:rPr>
              <a:t>3</a:t>
            </a:r>
            <a:r>
              <a:rPr lang="en-US" altLang="ru-RU" sz="700" dirty="0">
                <a:solidFill>
                  <a:schemeClr val="bg1"/>
                </a:solidFill>
              </a:rPr>
              <a:t>; doi:10.1093/</a:t>
            </a:r>
            <a:r>
              <a:rPr lang="en-US" altLang="ru-RU" sz="700" dirty="0" err="1">
                <a:solidFill>
                  <a:schemeClr val="bg1"/>
                </a:solidFill>
              </a:rPr>
              <a:t>eurheartj</a:t>
            </a:r>
            <a:r>
              <a:rPr lang="en-US" altLang="ru-RU" sz="700" dirty="0">
                <a:solidFill>
                  <a:schemeClr val="bg1"/>
                </a:solidFill>
              </a:rPr>
              <a:t>/ehad191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886B99-6695-CE5A-F2E5-58C003C77DA8}"/>
              </a:ext>
            </a:extLst>
          </p:cNvPr>
          <p:cNvSpPr txBox="1"/>
          <p:nvPr/>
        </p:nvSpPr>
        <p:spPr>
          <a:xfrm>
            <a:off x="2555776" y="1024396"/>
            <a:ext cx="1357871" cy="8771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Способ первого </a:t>
            </a:r>
          </a:p>
          <a:p>
            <a:pPr algn="ctr"/>
            <a:r>
              <a:rPr lang="ru-RU" sz="1200" dirty="0"/>
              <a:t>медицинского </a:t>
            </a:r>
          </a:p>
          <a:p>
            <a:pPr algn="ctr"/>
            <a:r>
              <a:rPr lang="ru-RU" sz="1200" dirty="0"/>
              <a:t>контакта</a:t>
            </a:r>
          </a:p>
          <a:p>
            <a:pPr algn="ctr"/>
            <a:endParaRPr lang="ru-RU" sz="200" dirty="0"/>
          </a:p>
          <a:p>
            <a:pPr algn="ctr"/>
            <a:endParaRPr lang="ru-RU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A64059-8F25-A7BA-7505-2CA93949CDAC}"/>
              </a:ext>
            </a:extLst>
          </p:cNvPr>
          <p:cNvSpPr txBox="1"/>
          <p:nvPr/>
        </p:nvSpPr>
        <p:spPr>
          <a:xfrm>
            <a:off x="2598320" y="2172719"/>
            <a:ext cx="1272784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Место первого </a:t>
            </a:r>
          </a:p>
          <a:p>
            <a:pPr algn="ctr"/>
            <a:r>
              <a:rPr lang="ru-RU" sz="1200" dirty="0"/>
              <a:t>медицинского </a:t>
            </a:r>
          </a:p>
          <a:p>
            <a:pPr algn="ctr"/>
            <a:r>
              <a:rPr lang="ru-RU" sz="1200" dirty="0"/>
              <a:t>контакта</a:t>
            </a:r>
          </a:p>
          <a:p>
            <a:pPr algn="ctr"/>
            <a:endParaRPr lang="ru-RU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47D85-5DA1-098F-5563-B052076E42B2}"/>
              </a:ext>
            </a:extLst>
          </p:cNvPr>
          <p:cNvSpPr txBox="1"/>
          <p:nvPr/>
        </p:nvSpPr>
        <p:spPr>
          <a:xfrm>
            <a:off x="2489097" y="4797152"/>
            <a:ext cx="145886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Определить </a:t>
            </a:r>
          </a:p>
          <a:p>
            <a:pPr algn="ctr"/>
            <a:r>
              <a:rPr lang="ru-RU" sz="1200" dirty="0"/>
              <a:t>терапевтическую </a:t>
            </a:r>
          </a:p>
          <a:p>
            <a:pPr algn="ctr"/>
            <a:r>
              <a:rPr lang="ru-RU" sz="1200" dirty="0"/>
              <a:t>стратегию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FBCFFA-668F-A171-77FD-2015EC12C760}"/>
              </a:ext>
            </a:extLst>
          </p:cNvPr>
          <p:cNvSpPr txBox="1"/>
          <p:nvPr/>
        </p:nvSpPr>
        <p:spPr>
          <a:xfrm>
            <a:off x="4036792" y="933745"/>
            <a:ext cx="184505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highlight>
                  <a:srgbClr val="FFFF00"/>
                </a:highlight>
              </a:rPr>
              <a:t>Самостоятельно </a:t>
            </a:r>
          </a:p>
          <a:p>
            <a:pPr algn="ctr"/>
            <a:r>
              <a:rPr lang="ru-RU" sz="1200" dirty="0">
                <a:highlight>
                  <a:srgbClr val="FFFF00"/>
                </a:highlight>
              </a:rPr>
              <a:t>обратился в стационар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DBB6AE-3FEC-92B6-E2C5-5C9DD0025CE7}"/>
              </a:ext>
            </a:extLst>
          </p:cNvPr>
          <p:cNvSpPr txBox="1"/>
          <p:nvPr/>
        </p:nvSpPr>
        <p:spPr>
          <a:xfrm>
            <a:off x="6395849" y="964615"/>
            <a:ext cx="11141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highlight>
                  <a:srgbClr val="FFFF00"/>
                </a:highlight>
              </a:rPr>
              <a:t>Вызвал СМП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8A0360-C7A5-68B9-5FC0-D76B505A3F55}"/>
              </a:ext>
            </a:extLst>
          </p:cNvPr>
          <p:cNvSpPr txBox="1"/>
          <p:nvPr/>
        </p:nvSpPr>
        <p:spPr>
          <a:xfrm>
            <a:off x="5523457" y="1430650"/>
            <a:ext cx="4475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или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6AC31-9742-D81A-523D-40C587D808E4}"/>
              </a:ext>
            </a:extLst>
          </p:cNvPr>
          <p:cNvSpPr txBox="1"/>
          <p:nvPr/>
        </p:nvSpPr>
        <p:spPr>
          <a:xfrm>
            <a:off x="7028546" y="2034219"/>
            <a:ext cx="6397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highlight>
                  <a:srgbClr val="FFFF00"/>
                </a:highlight>
              </a:rPr>
              <a:t>СМП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4B8A98-1DD5-2D45-5C11-423129C9F55E}"/>
              </a:ext>
            </a:extLst>
          </p:cNvPr>
          <p:cNvSpPr txBox="1"/>
          <p:nvPr/>
        </p:nvSpPr>
        <p:spPr>
          <a:xfrm>
            <a:off x="4148158" y="2034219"/>
            <a:ext cx="108234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highlight>
                  <a:srgbClr val="FFFF00"/>
                </a:highlight>
              </a:rPr>
              <a:t>Центр с ЧКВ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BAB514-F8A6-24FD-7D55-09EB7DBA271D}"/>
              </a:ext>
            </a:extLst>
          </p:cNvPr>
          <p:cNvSpPr txBox="1"/>
          <p:nvPr/>
        </p:nvSpPr>
        <p:spPr>
          <a:xfrm>
            <a:off x="5507561" y="2034219"/>
            <a:ext cx="124393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highlight>
                  <a:srgbClr val="FFFF00"/>
                </a:highlight>
              </a:rPr>
              <a:t>Центр без ЧКВ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3C1191-E3FC-2D27-F7B6-4813F134890A}"/>
              </a:ext>
            </a:extLst>
          </p:cNvPr>
          <p:cNvSpPr txBox="1"/>
          <p:nvPr/>
        </p:nvSpPr>
        <p:spPr>
          <a:xfrm>
            <a:off x="6527713" y="2528646"/>
            <a:ext cx="4475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или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7FD900-45F1-4E74-1522-5863ABF42CAA}"/>
              </a:ext>
            </a:extLst>
          </p:cNvPr>
          <p:cNvSpPr txBox="1"/>
          <p:nvPr/>
        </p:nvSpPr>
        <p:spPr>
          <a:xfrm>
            <a:off x="4337354" y="3134693"/>
            <a:ext cx="124393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highlight>
                  <a:srgbClr val="FFFF00"/>
                </a:highlight>
              </a:rPr>
              <a:t>Центр без ЧКВ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27FA75-4954-905B-C9E6-6B857C7334ED}"/>
              </a:ext>
            </a:extLst>
          </p:cNvPr>
          <p:cNvSpPr txBox="1"/>
          <p:nvPr/>
        </p:nvSpPr>
        <p:spPr>
          <a:xfrm>
            <a:off x="4036792" y="3736730"/>
            <a:ext cx="133222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Стратегия</a:t>
            </a:r>
          </a:p>
          <a:p>
            <a:pPr algn="ctr"/>
            <a:r>
              <a:rPr lang="ru-RU" sz="1200" dirty="0"/>
              <a:t>первичного ЧКВ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79F9B7-7220-D0DD-6AFE-5AB438B4C0BC}"/>
              </a:ext>
            </a:extLst>
          </p:cNvPr>
          <p:cNvSpPr txBox="1"/>
          <p:nvPr/>
        </p:nvSpPr>
        <p:spPr>
          <a:xfrm>
            <a:off x="5417309" y="3736730"/>
            <a:ext cx="133222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Стратегия</a:t>
            </a:r>
          </a:p>
          <a:p>
            <a:pPr algn="ctr"/>
            <a:r>
              <a:rPr lang="ru-RU" sz="1200" dirty="0"/>
              <a:t>первичного ЧКВ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3ACC71-87F9-1DC5-E6F7-1ECAB73666EE}"/>
              </a:ext>
            </a:extLst>
          </p:cNvPr>
          <p:cNvSpPr txBox="1"/>
          <p:nvPr/>
        </p:nvSpPr>
        <p:spPr>
          <a:xfrm>
            <a:off x="6815340" y="3762972"/>
            <a:ext cx="115589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Стратегия</a:t>
            </a:r>
          </a:p>
          <a:p>
            <a:pPr algn="ctr"/>
            <a:r>
              <a:rPr lang="ru-RU" sz="1200" dirty="0" err="1"/>
              <a:t>фибринолиза</a:t>
            </a:r>
            <a:endParaRPr lang="ru-RU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10C70F-9F76-1B0D-D1FC-24BD2B2512FD}"/>
              </a:ext>
            </a:extLst>
          </p:cNvPr>
          <p:cNvSpPr txBox="1"/>
          <p:nvPr/>
        </p:nvSpPr>
        <p:spPr>
          <a:xfrm>
            <a:off x="5729760" y="3151291"/>
            <a:ext cx="201170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highlight>
                  <a:srgbClr val="00FFFF"/>
                </a:highlight>
              </a:rPr>
              <a:t>ЧКВ возможно &lt;</a:t>
            </a:r>
            <a:r>
              <a:rPr lang="en-US" sz="1200" dirty="0">
                <a:highlight>
                  <a:srgbClr val="00FFFF"/>
                </a:highlight>
              </a:rPr>
              <a:t>1</a:t>
            </a:r>
            <a:r>
              <a:rPr lang="ru-RU" sz="1200" dirty="0">
                <a:highlight>
                  <a:srgbClr val="00FFFF"/>
                </a:highlight>
              </a:rPr>
              <a:t>20 мин?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509650-A868-A404-43F0-62945D80C9CA}"/>
              </a:ext>
            </a:extLst>
          </p:cNvPr>
          <p:cNvSpPr txBox="1"/>
          <p:nvPr/>
        </p:nvSpPr>
        <p:spPr>
          <a:xfrm>
            <a:off x="4041366" y="4753170"/>
            <a:ext cx="121507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highlight>
                  <a:srgbClr val="00FFFF"/>
                </a:highlight>
              </a:rPr>
              <a:t>Цель: &lt;60 мин</a:t>
            </a:r>
          </a:p>
          <a:p>
            <a:pPr algn="ctr"/>
            <a:r>
              <a:rPr lang="ru-RU" sz="1200" dirty="0">
                <a:highlight>
                  <a:srgbClr val="00FFFF"/>
                </a:highlight>
              </a:rPr>
              <a:t>до прохода </a:t>
            </a:r>
          </a:p>
          <a:p>
            <a:pPr algn="ctr"/>
            <a:r>
              <a:rPr lang="ru-RU" sz="1200" dirty="0">
                <a:highlight>
                  <a:srgbClr val="00FFFF"/>
                </a:highlight>
              </a:rPr>
              <a:t>проводника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0A2FAE-59EB-E79D-7410-76EC36D02DC2}"/>
              </a:ext>
            </a:extLst>
          </p:cNvPr>
          <p:cNvSpPr txBox="1"/>
          <p:nvPr/>
        </p:nvSpPr>
        <p:spPr>
          <a:xfrm>
            <a:off x="5499461" y="4753170"/>
            <a:ext cx="121507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highlight>
                  <a:srgbClr val="00FFFF"/>
                </a:highlight>
              </a:rPr>
              <a:t>Цель: &lt;90 мин</a:t>
            </a:r>
          </a:p>
          <a:p>
            <a:pPr algn="ctr"/>
            <a:r>
              <a:rPr lang="ru-RU" sz="1200" dirty="0">
                <a:highlight>
                  <a:srgbClr val="00FFFF"/>
                </a:highlight>
              </a:rPr>
              <a:t>до прохода </a:t>
            </a:r>
          </a:p>
          <a:p>
            <a:pPr algn="ctr"/>
            <a:r>
              <a:rPr lang="ru-RU" sz="1200" dirty="0">
                <a:highlight>
                  <a:srgbClr val="00FFFF"/>
                </a:highlight>
              </a:rPr>
              <a:t>проводника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606C89-265F-7F9B-E2D8-5541B798BC1F}"/>
              </a:ext>
            </a:extLst>
          </p:cNvPr>
          <p:cNvSpPr txBox="1"/>
          <p:nvPr/>
        </p:nvSpPr>
        <p:spPr>
          <a:xfrm>
            <a:off x="6789729" y="4816090"/>
            <a:ext cx="121507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highlight>
                  <a:srgbClr val="00FFFF"/>
                </a:highlight>
              </a:rPr>
              <a:t>Цель: &lt;10 мин</a:t>
            </a:r>
          </a:p>
          <a:p>
            <a:pPr algn="ctr"/>
            <a:r>
              <a:rPr lang="ru-RU" sz="1200" dirty="0">
                <a:highlight>
                  <a:srgbClr val="00FFFF"/>
                </a:highlight>
              </a:rPr>
              <a:t>до болюса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02348-5448-62EF-CE81-66F9572412B7}"/>
              </a:ext>
            </a:extLst>
          </p:cNvPr>
          <p:cNvSpPr txBox="1"/>
          <p:nvPr/>
        </p:nvSpPr>
        <p:spPr>
          <a:xfrm>
            <a:off x="5903724" y="3418403"/>
            <a:ext cx="359394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highlight>
                  <a:srgbClr val="FFFF00"/>
                </a:highlight>
              </a:rPr>
              <a:t>да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9F4ACB-9D5D-3861-1066-FD67EBC20A5B}"/>
              </a:ext>
            </a:extLst>
          </p:cNvPr>
          <p:cNvSpPr txBox="1"/>
          <p:nvPr/>
        </p:nvSpPr>
        <p:spPr>
          <a:xfrm>
            <a:off x="7138451" y="3437938"/>
            <a:ext cx="419988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highlight>
                  <a:srgbClr val="FFFF00"/>
                </a:highlight>
              </a:rPr>
              <a:t>нет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983F95-76B6-D230-E4C2-20E746AF0495}"/>
              </a:ext>
            </a:extLst>
          </p:cNvPr>
          <p:cNvSpPr txBox="1"/>
          <p:nvPr/>
        </p:nvSpPr>
        <p:spPr>
          <a:xfrm>
            <a:off x="5462193" y="5373711"/>
            <a:ext cx="124245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Немедленный </a:t>
            </a:r>
          </a:p>
          <a:p>
            <a:pPr algn="ctr"/>
            <a:r>
              <a:rPr lang="ru-RU" sz="1200" dirty="0"/>
              <a:t>трансфер </a:t>
            </a:r>
          </a:p>
          <a:p>
            <a:pPr algn="ctr"/>
            <a:r>
              <a:rPr lang="ru-RU" sz="1200" dirty="0"/>
              <a:t>в центр с ЧКВ </a:t>
            </a:r>
          </a:p>
          <a:p>
            <a:pPr algn="ctr"/>
            <a:r>
              <a:rPr lang="ru-RU" sz="1200" dirty="0"/>
              <a:t>для </a:t>
            </a:r>
          </a:p>
          <a:p>
            <a:pPr algn="ctr"/>
            <a:r>
              <a:rPr lang="ru-RU" sz="1200" dirty="0"/>
              <a:t>первичного </a:t>
            </a:r>
          </a:p>
          <a:p>
            <a:pPr algn="ctr"/>
            <a:r>
              <a:rPr lang="ru-RU" sz="1200" dirty="0"/>
              <a:t>ЧКВ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E0A9E8-4D8C-45D1-0FDD-A554163678F2}"/>
              </a:ext>
            </a:extLst>
          </p:cNvPr>
          <p:cNvSpPr txBox="1"/>
          <p:nvPr/>
        </p:nvSpPr>
        <p:spPr>
          <a:xfrm>
            <a:off x="6746219" y="5416423"/>
            <a:ext cx="124245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Немедленный </a:t>
            </a:r>
          </a:p>
          <a:p>
            <a:pPr algn="ctr"/>
            <a:r>
              <a:rPr lang="ru-RU" sz="1200" dirty="0"/>
              <a:t>трансфер </a:t>
            </a:r>
          </a:p>
          <a:p>
            <a:pPr algn="ctr"/>
            <a:r>
              <a:rPr lang="ru-RU" sz="1200" dirty="0"/>
              <a:t>в центр с ЧКВ </a:t>
            </a:r>
          </a:p>
          <a:p>
            <a:pPr algn="ctr"/>
            <a:r>
              <a:rPr lang="ru-RU" sz="1200" dirty="0"/>
              <a:t>после </a:t>
            </a:r>
          </a:p>
          <a:p>
            <a:pPr algn="ctr"/>
            <a:r>
              <a:rPr lang="ru-RU" sz="1200" dirty="0" err="1"/>
              <a:t>фибринолиза</a:t>
            </a:r>
            <a:endParaRPr lang="ru-RU" sz="1200" dirty="0"/>
          </a:p>
          <a:p>
            <a:pPr algn="ctr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39767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5C362-D113-678D-F38E-DB06A9D8C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3">
            <a:extLst>
              <a:ext uri="{FF2B5EF4-FFF2-40B4-BE49-F238E27FC236}">
                <a16:creationId xmlns:a16="http://schemas.microsoft.com/office/drawing/2014/main" id="{F0A93B7C-9D13-8640-E0A1-A3AB28FA8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81" y="338135"/>
            <a:ext cx="77022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FFFF00"/>
                </a:solidFill>
              </a:rPr>
              <a:t>Стратегия первичного ЧКВ при ОКС без ↑ </a:t>
            </a:r>
            <a:r>
              <a:rPr lang="ru-RU" altLang="ru-RU" sz="2800" dirty="0" err="1">
                <a:solidFill>
                  <a:srgbClr val="FFFF00"/>
                </a:solidFill>
              </a:rPr>
              <a:t>S</a:t>
            </a:r>
            <a:r>
              <a:rPr lang="en-US" altLang="ru-RU" sz="2800" dirty="0">
                <a:solidFill>
                  <a:srgbClr val="FFFF00"/>
                </a:solidFill>
              </a:rPr>
              <a:t>T</a:t>
            </a:r>
            <a:endParaRPr lang="ru-RU" altLang="ru-RU" sz="2800" dirty="0">
              <a:solidFill>
                <a:srgbClr val="FFFF00"/>
              </a:solidFill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AF3DDCB6-8746-BCBB-81A6-1144E9AEC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840" y="6482996"/>
            <a:ext cx="457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000" dirty="0" err="1">
                <a:solidFill>
                  <a:schemeClr val="bg1"/>
                </a:solidFill>
              </a:rPr>
              <a:t>Eur</a:t>
            </a:r>
            <a:r>
              <a:rPr lang="en-US" altLang="ru-RU" sz="1000" dirty="0">
                <a:solidFill>
                  <a:schemeClr val="bg1"/>
                </a:solidFill>
              </a:rPr>
              <a:t> Heart J 202</a:t>
            </a:r>
            <a:r>
              <a:rPr lang="ru-RU" altLang="ru-RU" sz="1000" dirty="0">
                <a:solidFill>
                  <a:schemeClr val="bg1"/>
                </a:solidFill>
              </a:rPr>
              <a:t>3</a:t>
            </a:r>
            <a:r>
              <a:rPr lang="en-US" altLang="ru-RU" sz="1000" dirty="0">
                <a:solidFill>
                  <a:schemeClr val="bg1"/>
                </a:solidFill>
              </a:rPr>
              <a:t>; doi:10.1093/</a:t>
            </a:r>
            <a:r>
              <a:rPr lang="en-US" altLang="ru-RU" sz="1000" dirty="0" err="1">
                <a:solidFill>
                  <a:schemeClr val="bg1"/>
                </a:solidFill>
              </a:rPr>
              <a:t>eurheartj</a:t>
            </a:r>
            <a:r>
              <a:rPr lang="en-US" altLang="ru-RU" sz="1000" dirty="0">
                <a:solidFill>
                  <a:schemeClr val="bg1"/>
                </a:solidFill>
              </a:rPr>
              <a:t>/ehad191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CD8129-C748-EBF9-8D8D-46CE5BDC05EC}"/>
              </a:ext>
            </a:extLst>
          </p:cNvPr>
          <p:cNvSpPr txBox="1"/>
          <p:nvPr/>
        </p:nvSpPr>
        <p:spPr>
          <a:xfrm>
            <a:off x="287524" y="1340768"/>
            <a:ext cx="8568952" cy="44012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- Нестабильность гемодинамики или кардиогенный шок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- Возобновляющаяся или сохраняющаяся боль в груди, рефрактерная к медикаментозному лечению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- Острая сердечная недостаточность, предположительно связанная       с ишемией миокарда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- Угрожающие жизни аритмии или остановка сердца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- Механические осложнения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- Возобновляющиеся динамические изменения на ЭКГ, предполагающие ишемию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(особенно преходящие ↑ </a:t>
            </a:r>
            <a:r>
              <a:rPr lang="en-US" sz="2000" dirty="0">
                <a:solidFill>
                  <a:schemeClr val="bg1"/>
                </a:solidFill>
              </a:rPr>
              <a:t>ST)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35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6BE5B-66F6-DFA2-0422-D7BE07C4E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FCA4C46B-E19F-C586-236B-3F975FD9A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1" y="629147"/>
            <a:ext cx="4367019" cy="55997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 descr="Изображение выглядит как текст, снимок экрана, письмо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4F4E7C3B-073E-C404-193F-857481F91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03" y="629147"/>
            <a:ext cx="4176416" cy="55997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63233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0F4B1-46A1-EE68-D033-73009A557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E31F58CC-4E30-3621-F17A-4842594A4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7099"/>
            <a:ext cx="1846570" cy="23678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Изображение выглядит как текст, снимок экрана, Шрифт, бумаг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0B215E9-070E-6A83-A7B0-82EB09AF7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59" y="154753"/>
            <a:ext cx="6875929" cy="661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62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9DC0C-BC32-586C-10AB-7055F63E1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письмо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EDA11EFF-0DFB-B5DE-AA1F-2339F6C4C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1927092" cy="25838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Изображение выглядит как текст, снимок экрана, Шрифт, бумаг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8D24723-F565-EE36-5356-E75307711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400" y="116632"/>
            <a:ext cx="5573085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10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002BD-3ADA-FA5E-3099-4271D9F85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C776AD75-04E4-730F-225A-D0B15198A0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28388" y="116632"/>
            <a:ext cx="9144000" cy="855886"/>
          </a:xfrm>
        </p:spPr>
        <p:txBody>
          <a:bodyPr/>
          <a:lstStyle/>
          <a:p>
            <a:pPr eaLnBrk="1" hangingPunct="1"/>
            <a:r>
              <a:rPr lang="ru-RU" altLang="ru-RU" sz="2800" dirty="0">
                <a:solidFill>
                  <a:srgbClr val="FFFF00"/>
                </a:solidFill>
                <a:cs typeface="Arial" panose="020B0604020202020204" pitchFamily="34" charset="0"/>
              </a:rPr>
              <a:t>Алгоритмы действий </a:t>
            </a:r>
            <a:br>
              <a:rPr lang="ru-RU" altLang="ru-RU" sz="2800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ru-RU" altLang="ru-RU" sz="2800" dirty="0">
                <a:solidFill>
                  <a:srgbClr val="FFFF00"/>
                </a:solidFill>
                <a:cs typeface="Arial" panose="020B0604020202020204" pitchFamily="34" charset="0"/>
              </a:rPr>
              <a:t>при неотложных состояниях в кардиологии</a:t>
            </a:r>
            <a:endParaRPr lang="ru-RU" altLang="ru-RU" sz="2800" dirty="0"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DE067B-9353-5350-AB6E-514CC058A4EB}"/>
              </a:ext>
            </a:extLst>
          </p:cNvPr>
          <p:cNvSpPr txBox="1"/>
          <p:nvPr/>
        </p:nvSpPr>
        <p:spPr>
          <a:xfrm>
            <a:off x="1691680" y="2132856"/>
            <a:ext cx="5640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1. Острый коронарный синдром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2. Острая сердечная недостаточность</a:t>
            </a:r>
          </a:p>
        </p:txBody>
      </p:sp>
    </p:spTree>
    <p:extLst>
      <p:ext uri="{BB962C8B-B14F-4D97-AF65-F5344CB8AC3E}">
        <p14:creationId xmlns:p14="http://schemas.microsoft.com/office/powerpoint/2010/main" val="164211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меню, докумен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2784560-215F-5599-9C27-07253A663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806000" cy="504054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4B03EB-4F6A-4BC6-5078-1EDAB8F03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188" y="292235"/>
            <a:ext cx="4618038" cy="1755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37B7F1E3-3074-94B1-A2D9-E5116E6B2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414794"/>
            <a:ext cx="4618038" cy="128296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A14C55AA-F0A9-5040-BAED-F8664AAD4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492" y="2290645"/>
            <a:ext cx="4618039" cy="288151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507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3">
            <a:extLst>
              <a:ext uri="{FF2B5EF4-FFF2-40B4-BE49-F238E27FC236}">
                <a16:creationId xmlns:a16="http://schemas.microsoft.com/office/drawing/2014/main" id="{9A5B1A90-6D17-759E-BDD4-91709EEB7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188640"/>
            <a:ext cx="6973887" cy="2000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FF00"/>
                </a:solidFill>
              </a:rPr>
              <a:t>Острая сердечная недостаточность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bg1"/>
                </a:solidFill>
              </a:rPr>
              <a:t>клинический синдром</a:t>
            </a:r>
            <a:r>
              <a:rPr lang="ru-RU" altLang="ru-RU" sz="2400" dirty="0">
                <a:solidFill>
                  <a:srgbClr val="FFFF00"/>
                </a:solidFill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FF00"/>
                </a:solidFill>
              </a:rPr>
              <a:t>характеризующийся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FF00"/>
                </a:solidFill>
              </a:rPr>
              <a:t>быстрым возникновением симптомов,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FF00"/>
                </a:solidFill>
              </a:rPr>
              <a:t>характерных для нарушенной функции сердца</a:t>
            </a:r>
            <a:endParaRPr lang="ru-RU" altLang="ru-RU" sz="2000" dirty="0">
              <a:solidFill>
                <a:srgbClr val="FFFF00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9F04433-99B0-A881-B63D-B6C736F6CD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156004"/>
              </p:ext>
            </p:extLst>
          </p:nvPr>
        </p:nvGraphicFramePr>
        <p:xfrm>
          <a:off x="143667" y="2492896"/>
          <a:ext cx="8856663" cy="4130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1114">
                <a:tc>
                  <a:txBody>
                    <a:bodyPr/>
                    <a:lstStyle/>
                    <a:p>
                      <a:r>
                        <a:rPr lang="ru-RU" altLang="ru-RU" sz="2000" b="0" dirty="0">
                          <a:solidFill>
                            <a:srgbClr val="FFFF00"/>
                          </a:solidFill>
                          <a:latin typeface="+mn-lt"/>
                        </a:rPr>
                        <a:t>Признаки застоя</a:t>
                      </a:r>
                      <a:endParaRPr lang="ru-RU" sz="2000" b="0" dirty="0">
                        <a:latin typeface="+mn-lt"/>
                      </a:endParaRPr>
                    </a:p>
                  </a:txBody>
                  <a:tcPr marL="91437" marR="91437" marT="45713" marB="457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1" hangingPunct="1">
                        <a:buFont typeface="Arial" pitchFamily="34" charset="0"/>
                        <a:buNone/>
                        <a:defRPr/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+mn-lt"/>
                          <a:sym typeface="Symbol"/>
                        </a:rPr>
                        <a:t>(1) </a:t>
                      </a:r>
                      <a:r>
                        <a:rPr lang="ru-RU" sz="2000" b="0" dirty="0">
                          <a:solidFill>
                            <a:srgbClr val="FFFF00"/>
                          </a:solidFill>
                          <a:latin typeface="+mn-lt"/>
                          <a:sym typeface="Symbol"/>
                        </a:rPr>
                        <a:t>по малому кругу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+mn-lt"/>
                          <a:sym typeface="Symbol"/>
                        </a:rPr>
                        <a:t>: от утомляемости              до отека легких</a:t>
                      </a:r>
                    </a:p>
                    <a:p>
                      <a:pPr marL="0" indent="0" eaLnBrk="1" hangingPunct="1">
                        <a:buFont typeface="Arial" pitchFamily="34" charset="0"/>
                        <a:buNone/>
                        <a:defRPr/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+mn-lt"/>
                          <a:sym typeface="Symbol"/>
                        </a:rPr>
                        <a:t>(2) </a:t>
                      </a:r>
                      <a:r>
                        <a:rPr lang="ru-RU" sz="2000" b="0" dirty="0">
                          <a:solidFill>
                            <a:srgbClr val="FFFF00"/>
                          </a:solidFill>
                          <a:latin typeface="+mn-lt"/>
                          <a:sym typeface="Symbol"/>
                        </a:rPr>
                        <a:t>по большому</a:t>
                      </a:r>
                      <a:r>
                        <a:rPr lang="ru-RU" sz="2000" b="0" baseline="0" dirty="0">
                          <a:solidFill>
                            <a:srgbClr val="FFFF00"/>
                          </a:solidFill>
                          <a:latin typeface="+mn-lt"/>
                          <a:sym typeface="Symbol"/>
                        </a:rPr>
                        <a:t> кругу</a:t>
                      </a:r>
                      <a:r>
                        <a:rPr lang="ru-RU" sz="2000" b="0" baseline="0" dirty="0">
                          <a:solidFill>
                            <a:schemeClr val="bg1"/>
                          </a:solidFill>
                          <a:latin typeface="+mn-lt"/>
                          <a:sym typeface="Symbol"/>
                        </a:rPr>
                        <a:t>: 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+mn-lt"/>
                          <a:sym typeface="Symbol"/>
                        </a:rPr>
                        <a:t>от дискомфорта         </a:t>
                      </a:r>
                    </a:p>
                    <a:p>
                      <a:pPr marL="0" indent="0" eaLnBrk="1" hangingPunct="1">
                        <a:buFont typeface="Arial" pitchFamily="34" charset="0"/>
                        <a:buNone/>
                        <a:defRPr/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+mn-lt"/>
                          <a:sym typeface="Symbol"/>
                        </a:rPr>
                        <a:t>в животе, растяжение шейных вен, увеличения печени, от отеков ног до анасарки</a:t>
                      </a:r>
                    </a:p>
                    <a:p>
                      <a:pPr marL="0" indent="0" eaLnBrk="1" hangingPunct="1">
                        <a:buFont typeface="Arial" pitchFamily="34" charset="0"/>
                        <a:buNone/>
                        <a:defRPr/>
                      </a:pPr>
                      <a:endParaRPr lang="ru-RU" sz="20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indent="0" eaLnBrk="1" hangingPunct="1">
                        <a:buFont typeface="Arial" pitchFamily="34" charset="0"/>
                        <a:buNone/>
                        <a:defRPr/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(3) </a:t>
                      </a:r>
                      <a:r>
                        <a:rPr lang="ru-RU" sz="2000" b="0" dirty="0">
                          <a:solidFill>
                            <a:srgbClr val="FFFF00"/>
                          </a:solidFill>
                          <a:latin typeface="+mn-lt"/>
                        </a:rPr>
                        <a:t>с задержкой</a:t>
                      </a:r>
                      <a:r>
                        <a:rPr lang="ru-RU" sz="2000" b="0" baseline="0" dirty="0">
                          <a:solidFill>
                            <a:srgbClr val="FFFF00"/>
                          </a:solidFill>
                          <a:latin typeface="+mn-lt"/>
                        </a:rPr>
                        <a:t> жидкости</a:t>
                      </a:r>
                    </a:p>
                    <a:p>
                      <a:pPr marL="0" indent="0" eaLnBrk="1" hangingPunct="1">
                        <a:buFont typeface="Arial" pitchFamily="34" charset="0"/>
                        <a:buNone/>
                        <a:defRPr/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(4) </a:t>
                      </a:r>
                      <a:r>
                        <a:rPr lang="ru-RU" sz="2000" b="0" dirty="0">
                          <a:solidFill>
                            <a:srgbClr val="FFFF00"/>
                          </a:solidFill>
                          <a:latin typeface="+mn-lt"/>
                        </a:rPr>
                        <a:t>без выраженной задержки жидкости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,              из-за быстрого</a:t>
                      </a:r>
                      <a:r>
                        <a:rPr lang="ru-RU" sz="2000" b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 перераспределения крови</a:t>
                      </a:r>
                      <a:endParaRPr lang="ru-RU" sz="20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7" marR="91437" marT="45713" marB="457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97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000" b="0" dirty="0">
                          <a:solidFill>
                            <a:srgbClr val="FFFF00"/>
                          </a:solidFill>
                          <a:latin typeface="+mn-lt"/>
                        </a:rPr>
                        <a:t>Проявления низкого</a:t>
                      </a:r>
                      <a:r>
                        <a:rPr lang="ru-RU" altLang="ru-RU" sz="2000" b="0" baseline="0" dirty="0">
                          <a:solidFill>
                            <a:srgbClr val="FFFF00"/>
                          </a:solidFill>
                          <a:latin typeface="+mn-lt"/>
                        </a:rPr>
                        <a:t> сердечного выброса</a:t>
                      </a:r>
                      <a:endParaRPr lang="ru-RU" sz="2000" b="0" dirty="0">
                        <a:latin typeface="+mn-lt"/>
                      </a:endParaRPr>
                    </a:p>
                  </a:txBody>
                  <a:tcPr marL="91437" marR="91437" marT="45713" marB="457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1" hangingPunct="1">
                        <a:buFont typeface="Arial" pitchFamily="34" charset="0"/>
                        <a:buNone/>
                        <a:defRPr/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- от слабости и утомляемости                                и бес- или</a:t>
                      </a:r>
                      <a:r>
                        <a:rPr lang="ru-RU" sz="2000" b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малосимптомной</a:t>
                      </a:r>
                      <a:r>
                        <a:rPr lang="ru-RU" sz="2000" b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 гипотонии            до шока (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+mn-lt"/>
                          <a:sym typeface="Symbol"/>
                        </a:rPr>
                        <a:t>гипоперфузии органов и тканей)</a:t>
                      </a:r>
                      <a:endParaRPr lang="ru-RU" sz="20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7" marR="91437" marT="45713" marB="457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F5843-FB29-D75D-61EF-B861DFF84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50AB8365-9774-D638-712B-983D0817CE6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28388" y="116632"/>
            <a:ext cx="9144000" cy="855886"/>
          </a:xfrm>
        </p:spPr>
        <p:txBody>
          <a:bodyPr/>
          <a:lstStyle/>
          <a:p>
            <a:pPr eaLnBrk="1" hangingPunct="1"/>
            <a:r>
              <a:rPr lang="ru-RU" altLang="ru-RU" sz="2800" dirty="0">
                <a:solidFill>
                  <a:srgbClr val="FFFF00"/>
                </a:solidFill>
                <a:cs typeface="Arial" panose="020B0604020202020204" pitchFamily="34" charset="0"/>
              </a:rPr>
              <a:t>Алгоритмы действий </a:t>
            </a:r>
            <a:br>
              <a:rPr lang="ru-RU" altLang="ru-RU" sz="2800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ru-RU" altLang="ru-RU" sz="2800" dirty="0">
                <a:solidFill>
                  <a:srgbClr val="FFFF00"/>
                </a:solidFill>
                <a:cs typeface="Arial" panose="020B0604020202020204" pitchFamily="34" charset="0"/>
              </a:rPr>
              <a:t>при неотложных состояниях в кардиологии</a:t>
            </a:r>
            <a:endParaRPr lang="ru-RU" altLang="ru-RU" sz="2800" dirty="0"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6664BB-605B-0108-C7B6-6EC204CB7C3C}"/>
              </a:ext>
            </a:extLst>
          </p:cNvPr>
          <p:cNvSpPr txBox="1"/>
          <p:nvPr/>
        </p:nvSpPr>
        <p:spPr>
          <a:xfrm>
            <a:off x="1691680" y="2132856"/>
            <a:ext cx="4751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1. Острый коронарный синдром</a:t>
            </a:r>
          </a:p>
        </p:txBody>
      </p:sp>
    </p:spTree>
    <p:extLst>
      <p:ext uri="{BB962C8B-B14F-4D97-AF65-F5344CB8AC3E}">
        <p14:creationId xmlns:p14="http://schemas.microsoft.com/office/powerpoint/2010/main" val="2899899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Рисунок 2">
            <a:extLst>
              <a:ext uri="{FF2B5EF4-FFF2-40B4-BE49-F238E27FC236}">
                <a16:creationId xmlns:a16="http://schemas.microsoft.com/office/drawing/2014/main" id="{C1BCD393-1B9A-8ABB-A17A-EFBFA37E1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5832475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Box 3">
            <a:extLst>
              <a:ext uri="{FF2B5EF4-FFF2-40B4-BE49-F238E27FC236}">
                <a16:creationId xmlns:a16="http://schemas.microsoft.com/office/drawing/2014/main" id="{C5CA426B-8AF9-32F0-EDB7-E72E0F6E0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0488" y="115888"/>
            <a:ext cx="62595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FF00"/>
                </a:solidFill>
              </a:rPr>
              <a:t>Острая сердечная недостаточность: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FF00"/>
                </a:solidFill>
              </a:rPr>
              <a:t>основные проблемы</a:t>
            </a:r>
          </a:p>
        </p:txBody>
      </p:sp>
      <p:sp>
        <p:nvSpPr>
          <p:cNvPr id="54275" name="TextBox 5">
            <a:extLst>
              <a:ext uri="{FF2B5EF4-FFF2-40B4-BE49-F238E27FC236}">
                <a16:creationId xmlns:a16="http://schemas.microsoft.com/office/drawing/2014/main" id="{754D4AB4-6A53-CE0B-8F3B-FC0414EE3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813" y="5661025"/>
            <a:ext cx="55149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FFFF00"/>
                </a:solidFill>
              </a:rPr>
              <a:t>Одни и те же внешние проявления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FFFF00"/>
                </a:solidFill>
              </a:rPr>
              <a:t>могут быть обусловлены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FFFF00"/>
                </a:solidFill>
              </a:rPr>
              <a:t>различными причинами и нарушениями </a:t>
            </a:r>
          </a:p>
        </p:txBody>
      </p:sp>
      <p:sp>
        <p:nvSpPr>
          <p:cNvPr id="54276" name="TextBox 1">
            <a:extLst>
              <a:ext uri="{FF2B5EF4-FFF2-40B4-BE49-F238E27FC236}">
                <a16:creationId xmlns:a16="http://schemas.microsoft.com/office/drawing/2014/main" id="{59B0F1A6-CDAD-0C7A-C17B-EE51DCD1B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" y="4400550"/>
            <a:ext cx="60245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</a:rPr>
              <a:t>Большое разнообразие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</a:rPr>
              <a:t>клинических проявлений (</a:t>
            </a:r>
            <a:r>
              <a:rPr lang="en-US" altLang="ru-RU" sz="2400">
                <a:solidFill>
                  <a:schemeClr val="bg1"/>
                </a:solidFill>
              </a:rPr>
              <a:t>“</a:t>
            </a:r>
            <a:r>
              <a:rPr lang="ru-RU" altLang="ru-RU" sz="2400">
                <a:solidFill>
                  <a:schemeClr val="bg1"/>
                </a:solidFill>
              </a:rPr>
              <a:t>фенотипов</a:t>
            </a:r>
            <a:r>
              <a:rPr lang="en-US" altLang="ru-RU" sz="2400">
                <a:solidFill>
                  <a:schemeClr val="bg1"/>
                </a:solidFill>
              </a:rPr>
              <a:t>”)</a:t>
            </a:r>
            <a:endParaRPr lang="ru-RU" altLang="ru-RU" sz="2400"/>
          </a:p>
        </p:txBody>
      </p:sp>
      <p:sp>
        <p:nvSpPr>
          <p:cNvPr id="54277" name="TextBox 6">
            <a:extLst>
              <a:ext uri="{FF2B5EF4-FFF2-40B4-BE49-F238E27FC236}">
                <a16:creationId xmlns:a16="http://schemas.microsoft.com/office/drawing/2014/main" id="{5CF01FAF-C1E6-43BF-A76B-C3A4271AF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625600"/>
            <a:ext cx="2263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</a:rPr>
              <a:t>Большое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</a:rPr>
              <a:t>разнообразие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</a:rPr>
              <a:t>механизмов</a:t>
            </a:r>
            <a:endParaRPr lang="ru-RU" altLang="ru-RU" sz="2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3">
            <a:extLst>
              <a:ext uri="{FF2B5EF4-FFF2-40B4-BE49-F238E27FC236}">
                <a16:creationId xmlns:a16="http://schemas.microsoft.com/office/drawing/2014/main" id="{F00CE4FF-EB40-543A-3019-246242709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0"/>
            <a:ext cx="8797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00"/>
                </a:solidFill>
              </a:rPr>
              <a:t>Рекомендации Европейского кардиологического общества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00"/>
                </a:solidFill>
              </a:rPr>
              <a:t>по острой и хронической сердечной недостаточности (2021)</a:t>
            </a:r>
          </a:p>
        </p:txBody>
      </p:sp>
      <p:pic>
        <p:nvPicPr>
          <p:cNvPr id="5" name="Рисунок 4" descr="Изображение выглядит как текст, снимок экрана, меню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3ED2F51A-7738-5571-74A1-CA94C37C7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82" y="908720"/>
            <a:ext cx="8647435" cy="582901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Рисунок 1">
            <a:extLst>
              <a:ext uri="{FF2B5EF4-FFF2-40B4-BE49-F238E27FC236}">
                <a16:creationId xmlns:a16="http://schemas.microsoft.com/office/drawing/2014/main" id="{CDECE596-C30E-29B3-D52F-8BFA15B63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1124744"/>
            <a:ext cx="7705725" cy="55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 Box 34">
            <a:extLst>
              <a:ext uri="{FF2B5EF4-FFF2-40B4-BE49-F238E27FC236}">
                <a16:creationId xmlns:a16="http://schemas.microsoft.com/office/drawing/2014/main" id="{9BC029B6-93C1-55DC-7008-4C017CD6E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0163"/>
            <a:ext cx="90360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FFFF00"/>
                </a:solidFill>
              </a:rPr>
              <a:t>Клинические варианты ОСН 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FFFF00"/>
                </a:solidFill>
              </a:rPr>
              <a:t> учетом наличия застоя и/или гипоперфузии</a:t>
            </a:r>
            <a:endParaRPr lang="ru-RU" alt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Box 1">
            <a:extLst>
              <a:ext uri="{FF2B5EF4-FFF2-40B4-BE49-F238E27FC236}">
                <a16:creationId xmlns:a16="http://schemas.microsoft.com/office/drawing/2014/main" id="{36B23EE1-2BCF-3204-A67F-9A88F9DE2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1484784"/>
            <a:ext cx="715292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chemeClr val="bg1"/>
                </a:solidFill>
              </a:rPr>
              <a:t>-</a:t>
            </a:r>
            <a:r>
              <a:rPr lang="en-US" altLang="ru-RU" sz="2200" dirty="0">
                <a:solidFill>
                  <a:schemeClr val="bg1"/>
                </a:solidFill>
              </a:rPr>
              <a:t> </a:t>
            </a:r>
            <a:r>
              <a:rPr lang="ru-RU" altLang="ru-RU" sz="2200" dirty="0">
                <a:solidFill>
                  <a:schemeClr val="bg1"/>
                </a:solidFill>
              </a:rPr>
              <a:t>Клиническая оценка, обследование и лечение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chemeClr val="bg1"/>
                </a:solidFill>
              </a:rPr>
              <a:t>должны быть начаты немедленно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chemeClr val="bg1"/>
                </a:solidFill>
              </a:rPr>
              <a:t>и осуществляться одновременно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2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chemeClr val="bg1"/>
                </a:solidFill>
              </a:rPr>
              <a:t>- При первоначальной оценке </a:t>
            </a:r>
            <a:endParaRPr lang="en-US" altLang="ru-RU" sz="22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chemeClr val="bg1"/>
                </a:solidFill>
              </a:rPr>
              <a:t>помимо скорейшей постановки диагноза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chemeClr val="bg1"/>
                </a:solidFill>
              </a:rPr>
              <a:t>и дифференциальной диагностики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chemeClr val="bg1"/>
                </a:solidFill>
              </a:rPr>
              <a:t>важнейшее значение имеет выявление факторов,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chemeClr val="bg1"/>
                </a:solidFill>
              </a:rPr>
              <a:t>провоцирующих и/или усугубляющих ОСН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2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chemeClr val="bg1"/>
                </a:solidFill>
              </a:rPr>
              <a:t>- Лечебное воздействие на эти факторы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chemeClr val="bg1"/>
                </a:solidFill>
              </a:rPr>
              <a:t>должно осуществляться как можно быстрее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chemeClr val="bg1"/>
                </a:solidFill>
              </a:rPr>
              <a:t>наряду с устранением клинических проявлений ОСН</a:t>
            </a:r>
          </a:p>
        </p:txBody>
      </p:sp>
      <p:sp>
        <p:nvSpPr>
          <p:cNvPr id="80898" name="TextBox 1">
            <a:extLst>
              <a:ext uri="{FF2B5EF4-FFF2-40B4-BE49-F238E27FC236}">
                <a16:creationId xmlns:a16="http://schemas.microsoft.com/office/drawing/2014/main" id="{4F176904-0AA0-2116-0BE4-FA8913B08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96838"/>
            <a:ext cx="7385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FF00"/>
                </a:solidFill>
              </a:rPr>
              <a:t>Ведение больных с ОСН: общие принципы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4">
            <a:extLst>
              <a:ext uri="{FF2B5EF4-FFF2-40B4-BE49-F238E27FC236}">
                <a16:creationId xmlns:a16="http://schemas.microsoft.com/office/drawing/2014/main" id="{DA6D7EA1-5B41-66DA-8C5F-5264AC295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241484"/>
            <a:ext cx="70922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FFFF00"/>
                </a:solidFill>
              </a:rPr>
              <a:t>Алгоритм раннего лечения ОСН </a:t>
            </a:r>
            <a:endParaRPr lang="ru-RU" altLang="ru-RU" sz="2400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Изображение выглядит как текст, чек, диаграмма, ли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EF23BEB-D8D1-9AB5-EABC-A9DDA1721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4971"/>
            <a:ext cx="8784976" cy="56784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8F861A-1420-F85D-003D-195BEF6FA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9034"/>
            <a:ext cx="2808312" cy="106771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536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документ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CEE9157-7D83-3ADA-AF1C-EC2E1581E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76" y="190518"/>
            <a:ext cx="5508647" cy="64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71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2">
            <a:extLst>
              <a:ext uri="{FF2B5EF4-FFF2-40B4-BE49-F238E27FC236}">
                <a16:creationId xmlns:a16="http://schemas.microsoft.com/office/drawing/2014/main" id="{44281453-46D6-FAF4-3CE4-59F732082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88950"/>
            <a:ext cx="81375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FFFF00"/>
                </a:solidFill>
              </a:rPr>
              <a:t>Начало лечения ОКС на догоспитальном этапе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675348-3D30-4ED6-ED56-4297E9FDB85D}"/>
              </a:ext>
            </a:extLst>
          </p:cNvPr>
          <p:cNvSpPr txBox="1"/>
          <p:nvPr/>
        </p:nvSpPr>
        <p:spPr>
          <a:xfrm>
            <a:off x="1691680" y="1916832"/>
            <a:ext cx="6194773" cy="34163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  <a:latin typeface="Arial" charset="0"/>
              </a:rPr>
              <a:t>1. Поставить (предварительный) диагноз</a:t>
            </a:r>
          </a:p>
          <a:p>
            <a:pPr marL="457200" indent="-457200" eaLnBrk="1" hangingPunct="1">
              <a:buFontTx/>
              <a:buAutoNum type="arabicPeriod"/>
              <a:defRPr/>
            </a:pPr>
            <a:endParaRPr lang="ru-RU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  <a:latin typeface="Arial" charset="0"/>
              </a:rPr>
              <a:t>2. Оценить риск неблагоприятного исхода</a:t>
            </a:r>
          </a:p>
          <a:p>
            <a:pPr marL="457200" indent="-457200" eaLnBrk="1" hangingPunct="1">
              <a:buFontTx/>
              <a:buAutoNum type="arabicPeriod"/>
              <a:defRPr/>
            </a:pPr>
            <a:endParaRPr lang="ru-RU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  <a:latin typeface="Arial" charset="0"/>
              </a:rPr>
              <a:t>3. Определить профиль госпитализации 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  <a:latin typeface="Arial" charset="0"/>
              </a:rPr>
              <a:t>                          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  <a:latin typeface="Arial" charset="0"/>
              </a:rPr>
              <a:t>4. Начать медикаментозное лечение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  <a:latin typeface="Arial" charset="0"/>
              </a:rPr>
              <a:t>    - симптоматическое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  <a:latin typeface="Arial" charset="0"/>
              </a:rPr>
              <a:t>    - </a:t>
            </a:r>
            <a:r>
              <a:rPr lang="ru-RU" dirty="0">
                <a:solidFill>
                  <a:srgbClr val="FFFF00"/>
                </a:solidFill>
                <a:latin typeface="Arial" charset="0"/>
              </a:rPr>
              <a:t>иногда</a:t>
            </a:r>
            <a:r>
              <a:rPr lang="ru-RU" dirty="0">
                <a:solidFill>
                  <a:schemeClr val="bg1"/>
                </a:solidFill>
                <a:latin typeface="Arial" charset="0"/>
              </a:rPr>
              <a:t> антитромботическое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3">
            <a:extLst>
              <a:ext uri="{FF2B5EF4-FFF2-40B4-BE49-F238E27FC236}">
                <a16:creationId xmlns:a16="http://schemas.microsoft.com/office/drawing/2014/main" id="{B687852F-A9CE-6A5E-9F54-3B1D62B3E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963" y="2087563"/>
            <a:ext cx="6454775" cy="32623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260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chemeClr val="bg1"/>
                </a:solidFill>
              </a:rPr>
              <a:t>Любая группа </a:t>
            </a:r>
            <a:r>
              <a:rPr lang="ru-RU" altLang="ru-RU" sz="2600">
                <a:solidFill>
                  <a:srgbClr val="FFFF00"/>
                </a:solidFill>
              </a:rPr>
              <a:t>клинических</a:t>
            </a:r>
            <a:r>
              <a:rPr lang="ru-RU" altLang="ru-RU" sz="2600">
                <a:solidFill>
                  <a:schemeClr val="bg1"/>
                </a:solidFill>
              </a:rPr>
              <a:t> признаков,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chemeClr val="bg1"/>
                </a:solidFill>
              </a:rPr>
              <a:t>свидетельствующих </a:t>
            </a:r>
            <a:r>
              <a:rPr lang="ru-RU" altLang="ru-RU" sz="2600">
                <a:solidFill>
                  <a:srgbClr val="FFFF00"/>
                </a:solidFill>
              </a:rPr>
              <a:t>о недавнем </a:t>
            </a:r>
            <a:r>
              <a:rPr lang="ru-RU" altLang="ru-RU" sz="2600">
                <a:solidFill>
                  <a:schemeClr val="bg1"/>
                </a:solidFill>
              </a:rPr>
              <a:t>обострении заболевания,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chemeClr val="bg1"/>
                </a:solidFill>
              </a:rPr>
              <a:t>позволяющих </a:t>
            </a:r>
            <a:r>
              <a:rPr lang="ru-RU" altLang="ru-RU" sz="2600">
                <a:solidFill>
                  <a:srgbClr val="FFFF00"/>
                </a:solidFill>
              </a:rPr>
              <a:t>заподозрить</a:t>
            </a:r>
            <a:r>
              <a:rPr lang="ru-RU" altLang="ru-RU" sz="2600">
                <a:solidFill>
                  <a:schemeClr val="bg1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chemeClr val="bg1"/>
                </a:solidFill>
              </a:rPr>
              <a:t>инфаркт миокарда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chemeClr val="bg1"/>
                </a:solidFill>
              </a:rPr>
              <a:t>или нестабильную стенокардию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>
              <a:solidFill>
                <a:schemeClr val="bg1"/>
              </a:solidFill>
            </a:endParaRPr>
          </a:p>
        </p:txBody>
      </p:sp>
      <p:sp>
        <p:nvSpPr>
          <p:cNvPr id="21506" name="Text Box 4">
            <a:extLst>
              <a:ext uri="{FF2B5EF4-FFF2-40B4-BE49-F238E27FC236}">
                <a16:creationId xmlns:a16="http://schemas.microsoft.com/office/drawing/2014/main" id="{26F0A310-D36F-A8D5-3E26-54D9C3DF5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214313"/>
            <a:ext cx="6480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rgbClr val="FFFF00"/>
                </a:solidFill>
              </a:rPr>
              <a:t>Острый коронарный синдром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rgbClr val="FFFF00"/>
                </a:solidFill>
              </a:rPr>
              <a:t>(острые коронарные синдромы)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>
            <a:extLst>
              <a:ext uri="{FF2B5EF4-FFF2-40B4-BE49-F238E27FC236}">
                <a16:creationId xmlns:a16="http://schemas.microsoft.com/office/drawing/2014/main" id="{A34C2D9E-EEFA-244C-C864-F82416169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64" y="10764"/>
            <a:ext cx="882047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 dirty="0">
                <a:solidFill>
                  <a:srgbClr val="FFFF00"/>
                </a:solidFill>
              </a:rPr>
              <a:t>Острый коронарный синдром: клинические проявления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53241651-ECC0-DBCE-7968-96C7F448D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6063" y="514626"/>
            <a:ext cx="949612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Рекомендации Европейского кардиологического общества (2023)</a:t>
            </a:r>
          </a:p>
        </p:txBody>
      </p:sp>
      <p:pic>
        <p:nvPicPr>
          <p:cNvPr id="4" name="Рисунок 3" descr="Изображение выглядит как текст, снимок экра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17AA3D3-41FD-0943-BFC9-6B89A2194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24744"/>
            <a:ext cx="5637294" cy="56426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D22684-4AC0-37CE-B0B0-414E6DA65F48}"/>
              </a:ext>
            </a:extLst>
          </p:cNvPr>
          <p:cNvSpPr txBox="1"/>
          <p:nvPr/>
        </p:nvSpPr>
        <p:spPr>
          <a:xfrm>
            <a:off x="2483768" y="1196752"/>
            <a:ext cx="214077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Боль или сдавление</a:t>
            </a:r>
          </a:p>
          <a:p>
            <a:pPr algn="ctr"/>
            <a:r>
              <a:rPr lang="ru-RU" sz="1600" dirty="0"/>
              <a:t>в грудной клетке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B93153-F82E-5E30-B376-2C648A5791F5}"/>
              </a:ext>
            </a:extLst>
          </p:cNvPr>
          <p:cNvSpPr txBox="1"/>
          <p:nvPr/>
        </p:nvSpPr>
        <p:spPr>
          <a:xfrm>
            <a:off x="1905893" y="3121223"/>
            <a:ext cx="101290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Потливость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3C594-0F98-FCF3-6E76-F292AA9FF812}"/>
              </a:ext>
            </a:extLst>
          </p:cNvPr>
          <p:cNvSpPr txBox="1"/>
          <p:nvPr/>
        </p:nvSpPr>
        <p:spPr>
          <a:xfrm>
            <a:off x="2897158" y="2996952"/>
            <a:ext cx="114467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Боль </a:t>
            </a:r>
          </a:p>
          <a:p>
            <a:pPr algn="ctr"/>
            <a:r>
              <a:rPr lang="ru-RU" sz="1200" dirty="0"/>
              <a:t>в эпигастрии,</a:t>
            </a:r>
          </a:p>
          <a:p>
            <a:pPr algn="ctr"/>
            <a:r>
              <a:rPr lang="ru-RU" sz="1200" dirty="0"/>
              <a:t>диспепсия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5B2892-367B-EEDE-A1CF-DD3649090D0D}"/>
              </a:ext>
            </a:extLst>
          </p:cNvPr>
          <p:cNvSpPr txBox="1"/>
          <p:nvPr/>
        </p:nvSpPr>
        <p:spPr>
          <a:xfrm>
            <a:off x="4073910" y="2996951"/>
            <a:ext cx="113325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Боль </a:t>
            </a:r>
          </a:p>
          <a:p>
            <a:pPr algn="ctr"/>
            <a:r>
              <a:rPr lang="ru-RU" sz="1200" dirty="0"/>
              <a:t>в плечевом </a:t>
            </a:r>
          </a:p>
          <a:p>
            <a:pPr algn="ctr"/>
            <a:r>
              <a:rPr lang="ru-RU" sz="1200" dirty="0"/>
              <a:t>суставе, руке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75EED8-7404-282D-EC62-9650D410C47F}"/>
              </a:ext>
            </a:extLst>
          </p:cNvPr>
          <p:cNvSpPr txBox="1"/>
          <p:nvPr/>
        </p:nvSpPr>
        <p:spPr>
          <a:xfrm>
            <a:off x="1815708" y="4758996"/>
            <a:ext cx="8579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 err="1"/>
              <a:t>Голово</a:t>
            </a:r>
            <a:r>
              <a:rPr lang="ru-RU" sz="1200" dirty="0"/>
              <a:t>-</a:t>
            </a:r>
          </a:p>
          <a:p>
            <a:pPr algn="ctr"/>
            <a:r>
              <a:rPr lang="ru-RU" sz="1200" dirty="0"/>
              <a:t>кружение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3D8DF3-AFD1-8A53-6113-31A325ED2F1F}"/>
              </a:ext>
            </a:extLst>
          </p:cNvPr>
          <p:cNvSpPr txBox="1"/>
          <p:nvPr/>
        </p:nvSpPr>
        <p:spPr>
          <a:xfrm>
            <a:off x="2673635" y="4758996"/>
            <a:ext cx="79585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Тошнота</a:t>
            </a:r>
          </a:p>
          <a:p>
            <a:pPr algn="ctr"/>
            <a:r>
              <a:rPr lang="ru-RU" sz="1200" dirty="0"/>
              <a:t>рвота,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D82145-A322-881A-EC80-3FE1F85C1678}"/>
              </a:ext>
            </a:extLst>
          </p:cNvPr>
          <p:cNvSpPr txBox="1"/>
          <p:nvPr/>
        </p:nvSpPr>
        <p:spPr>
          <a:xfrm>
            <a:off x="3412575" y="4509120"/>
            <a:ext cx="87043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Боль в </a:t>
            </a:r>
          </a:p>
          <a:p>
            <a:pPr algn="ctr"/>
            <a:r>
              <a:rPr lang="ru-RU" sz="1200" dirty="0"/>
              <a:t> нижней </a:t>
            </a:r>
          </a:p>
          <a:p>
            <a:pPr algn="ctr"/>
            <a:r>
              <a:rPr lang="ru-RU" sz="1200" dirty="0"/>
              <a:t>челюсти, </a:t>
            </a:r>
          </a:p>
          <a:p>
            <a:pPr algn="ctr"/>
            <a:r>
              <a:rPr lang="ru-RU" sz="1200" dirty="0"/>
              <a:t>шее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BAFECF-6CCB-FDBB-6827-B07B55D60EF7}"/>
              </a:ext>
            </a:extLst>
          </p:cNvPr>
          <p:cNvSpPr txBox="1"/>
          <p:nvPr/>
        </p:nvSpPr>
        <p:spPr>
          <a:xfrm>
            <a:off x="4294116" y="4889566"/>
            <a:ext cx="82426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Одышка,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C33541-CA30-5B0E-CE07-07EB7438EDA5}"/>
              </a:ext>
            </a:extLst>
          </p:cNvPr>
          <p:cNvSpPr txBox="1"/>
          <p:nvPr/>
        </p:nvSpPr>
        <p:spPr>
          <a:xfrm>
            <a:off x="4877664" y="2499532"/>
            <a:ext cx="2372765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050" dirty="0">
                <a:highlight>
                  <a:srgbClr val="FFFF00"/>
                </a:highlight>
              </a:rPr>
              <a:t>женщин и мужчин с ОКС жалуются</a:t>
            </a:r>
          </a:p>
          <a:p>
            <a:pPr algn="ctr"/>
            <a:r>
              <a:rPr lang="ru-RU" sz="1050" dirty="0">
                <a:highlight>
                  <a:srgbClr val="FFFF00"/>
                </a:highlight>
              </a:rPr>
              <a:t>на боль или сдавление в груди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80549A-1AFB-9062-9B3E-9B5A1B9072F5}"/>
              </a:ext>
            </a:extLst>
          </p:cNvPr>
          <p:cNvSpPr txBox="1"/>
          <p:nvPr/>
        </p:nvSpPr>
        <p:spPr>
          <a:xfrm>
            <a:off x="5236226" y="3645235"/>
            <a:ext cx="1939955" cy="5770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050" dirty="0">
                <a:highlight>
                  <a:srgbClr val="FFFF00"/>
                </a:highlight>
              </a:rPr>
              <a:t>Другие симптомы </a:t>
            </a:r>
          </a:p>
          <a:p>
            <a:pPr algn="ctr"/>
            <a:r>
              <a:rPr lang="ru-RU" sz="1050" dirty="0">
                <a:highlight>
                  <a:srgbClr val="FFFF00"/>
                </a:highlight>
              </a:rPr>
              <a:t>обычно возникают </a:t>
            </a:r>
          </a:p>
          <a:p>
            <a:pPr algn="ctr"/>
            <a:r>
              <a:rPr lang="ru-RU" sz="1050" dirty="0">
                <a:highlight>
                  <a:srgbClr val="FFFF00"/>
                </a:highlight>
              </a:rPr>
              <a:t>и у женщин и мужчин с ОКС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1A8A73-18BB-18C7-E3AF-1217B4FF5151}"/>
              </a:ext>
            </a:extLst>
          </p:cNvPr>
          <p:cNvSpPr txBox="1"/>
          <p:nvPr/>
        </p:nvSpPr>
        <p:spPr>
          <a:xfrm>
            <a:off x="5230507" y="4592188"/>
            <a:ext cx="2058348" cy="18697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highlight>
                  <a:srgbClr val="FFFF00"/>
                </a:highlight>
              </a:rPr>
              <a:t>Некоторые симптомы </a:t>
            </a:r>
          </a:p>
          <a:p>
            <a:pPr algn="ctr"/>
            <a:r>
              <a:rPr lang="ru-RU" sz="1050" dirty="0">
                <a:highlight>
                  <a:srgbClr val="FFFF00"/>
                </a:highlight>
              </a:rPr>
              <a:t>могут чаще встречаться </a:t>
            </a:r>
          </a:p>
          <a:p>
            <a:pPr algn="ctr"/>
            <a:r>
              <a:rPr lang="ru-RU" sz="1050" dirty="0">
                <a:highlight>
                  <a:srgbClr val="FFFF00"/>
                </a:highlight>
              </a:rPr>
              <a:t>у женщин с ОКС</a:t>
            </a:r>
            <a:r>
              <a:rPr lang="ru-RU" sz="1050" dirty="0"/>
              <a:t>:</a:t>
            </a:r>
          </a:p>
          <a:p>
            <a:r>
              <a:rPr lang="ru-RU" sz="1050" dirty="0"/>
              <a:t>- головокружение, потеря сознания</a:t>
            </a:r>
          </a:p>
          <a:p>
            <a:r>
              <a:rPr lang="ru-RU" sz="1050" dirty="0"/>
              <a:t>- тошнота, рвота</a:t>
            </a:r>
          </a:p>
          <a:p>
            <a:r>
              <a:rPr lang="ru-RU" sz="1050" dirty="0"/>
              <a:t>- боль с нижней челюсти, шее</a:t>
            </a:r>
          </a:p>
          <a:p>
            <a:r>
              <a:rPr lang="ru-RU" sz="1050" dirty="0"/>
              <a:t>- одышка</a:t>
            </a:r>
          </a:p>
          <a:p>
            <a:r>
              <a:rPr lang="ru-RU" sz="1050" dirty="0"/>
              <a:t>- боль между лопатками</a:t>
            </a:r>
          </a:p>
          <a:p>
            <a:r>
              <a:rPr lang="ru-RU" sz="1050" dirty="0"/>
              <a:t>- сердцебиение</a:t>
            </a:r>
          </a:p>
          <a:p>
            <a:r>
              <a:rPr lang="ru-RU" sz="1050" dirty="0"/>
              <a:t>- слабость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1C47E073-D859-4392-DDFC-1F30A6555CB5}"/>
                  </a:ext>
                </a:extLst>
              </p14:cNvPr>
              <p14:cNvContentPartPr/>
              <p14:nvPr/>
            </p14:nvContentPartPr>
            <p14:xfrm>
              <a:off x="6722222" y="1999022"/>
              <a:ext cx="241560" cy="1728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1C47E073-D859-4392-DDFC-1F30A6555CB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86222" y="1927382"/>
                <a:ext cx="313200" cy="16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8354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7">
            <a:extLst>
              <a:ext uri="{FF2B5EF4-FFF2-40B4-BE49-F238E27FC236}">
                <a16:creationId xmlns:a16="http://schemas.microsoft.com/office/drawing/2014/main" id="{45B55950-7983-9890-C277-982C23598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547" y="6522116"/>
            <a:ext cx="65006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ru-RU" sz="1000" dirty="0" err="1">
                <a:solidFill>
                  <a:schemeClr val="bg1"/>
                </a:solidFill>
              </a:rPr>
              <a:t>Eur</a:t>
            </a:r>
            <a:r>
              <a:rPr lang="en-US" altLang="ru-RU" sz="1000" dirty="0">
                <a:solidFill>
                  <a:schemeClr val="bg1"/>
                </a:solidFill>
              </a:rPr>
              <a:t> Heart J 20</a:t>
            </a:r>
            <a:r>
              <a:rPr lang="ru-RU" altLang="ru-RU" sz="1000" dirty="0">
                <a:solidFill>
                  <a:schemeClr val="bg1"/>
                </a:solidFill>
              </a:rPr>
              <a:t>20</a:t>
            </a:r>
            <a:r>
              <a:rPr lang="en-US" altLang="ru-RU" sz="1000" dirty="0">
                <a:solidFill>
                  <a:schemeClr val="bg1"/>
                </a:solidFill>
              </a:rPr>
              <a:t>; </a:t>
            </a:r>
            <a:r>
              <a:rPr lang="en-US" altLang="ru-RU" sz="1000" dirty="0" err="1">
                <a:solidFill>
                  <a:schemeClr val="bg1"/>
                </a:solidFill>
              </a:rPr>
              <a:t>doi</a:t>
            </a:r>
            <a:r>
              <a:rPr lang="en-US" altLang="ru-RU" sz="1000" dirty="0">
                <a:solidFill>
                  <a:schemeClr val="bg1"/>
                </a:solidFill>
              </a:rPr>
              <a:t>:</a:t>
            </a:r>
            <a:r>
              <a:rPr lang="en" sz="1000" dirty="0">
                <a:solidFill>
                  <a:schemeClr val="bg1"/>
                </a:solidFill>
              </a:rPr>
              <a:t>doi:10.1093/</a:t>
            </a:r>
            <a:r>
              <a:rPr lang="en" sz="1000" dirty="0" err="1">
                <a:solidFill>
                  <a:schemeClr val="bg1"/>
                </a:solidFill>
              </a:rPr>
              <a:t>eurheartj</a:t>
            </a:r>
            <a:r>
              <a:rPr lang="en" sz="1000" dirty="0">
                <a:solidFill>
                  <a:schemeClr val="bg1"/>
                </a:solidFill>
              </a:rPr>
              <a:t>/ehaa575</a:t>
            </a:r>
            <a:endParaRPr lang="ru-RU" altLang="ru-RU" sz="1000" dirty="0">
              <a:solidFill>
                <a:schemeClr val="bg1"/>
              </a:solidFill>
            </a:endParaRPr>
          </a:p>
        </p:txBody>
      </p:sp>
      <p:sp>
        <p:nvSpPr>
          <p:cNvPr id="21506" name="Text Box 34">
            <a:extLst>
              <a:ext uri="{FF2B5EF4-FFF2-40B4-BE49-F238E27FC236}">
                <a16:creationId xmlns:a16="http://schemas.microsoft.com/office/drawing/2014/main" id="{D230A15A-1F6D-4514-AA81-7FC575E81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174" y="68489"/>
            <a:ext cx="8237681" cy="49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2600" dirty="0">
                <a:solidFill>
                  <a:srgbClr val="FFFF00"/>
                </a:solidFill>
                <a:sym typeface="Symbol" pitchFamily="2" charset="2"/>
              </a:rPr>
              <a:t>Острый коронарный синдром: к</a:t>
            </a:r>
            <a:r>
              <a:rPr lang="ru-RU" altLang="ru-RU" sz="2600" dirty="0">
                <a:solidFill>
                  <a:srgbClr val="FFFF00"/>
                </a:solidFill>
              </a:rPr>
              <a:t>онтингент больных</a:t>
            </a:r>
            <a:r>
              <a:rPr lang="ru-RU" altLang="ru-RU" sz="2600" dirty="0">
                <a:solidFill>
                  <a:srgbClr val="FFFF00"/>
                </a:solidFill>
                <a:sym typeface="Symbol" pitchFamily="2" charset="2"/>
              </a:rPr>
              <a:t> </a:t>
            </a:r>
            <a:endParaRPr lang="en-US" altLang="ru-RU" sz="2600" dirty="0">
              <a:solidFill>
                <a:srgbClr val="FFFF00"/>
              </a:solidFill>
              <a:sym typeface="Symbol" pitchFamily="2" charset="2"/>
            </a:endParaRPr>
          </a:p>
        </p:txBody>
      </p:sp>
      <p:sp>
        <p:nvSpPr>
          <p:cNvPr id="21508" name="TextBox 5">
            <a:extLst>
              <a:ext uri="{FF2B5EF4-FFF2-40B4-BE49-F238E27FC236}">
                <a16:creationId xmlns:a16="http://schemas.microsoft.com/office/drawing/2014/main" id="{061F02B7-DF69-F4AC-9C78-C48291A23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22" y="627133"/>
            <a:ext cx="8685583" cy="29238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200" dirty="0">
                <a:solidFill>
                  <a:schemeClr val="bg1"/>
                </a:solidFill>
              </a:rPr>
              <a:t>Длительный (обычно </a:t>
            </a:r>
            <a:r>
              <a:rPr lang="en-US" altLang="ru-RU" sz="2200" dirty="0">
                <a:solidFill>
                  <a:schemeClr val="bg1"/>
                </a:solidFill>
              </a:rPr>
              <a:t>&gt;</a:t>
            </a:r>
            <a:r>
              <a:rPr lang="ru-RU" altLang="ru-RU" sz="2200" dirty="0">
                <a:solidFill>
                  <a:schemeClr val="bg1"/>
                </a:solidFill>
              </a:rPr>
              <a:t>20 мин) дискомфорт к груди в покое</a:t>
            </a:r>
          </a:p>
          <a:p>
            <a:pPr eaLnBrk="1" hangingPunct="1">
              <a:spcBef>
                <a:spcPct val="0"/>
              </a:spcBef>
            </a:pPr>
            <a:endParaRPr lang="ru-RU" altLang="ru-RU" sz="10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200" dirty="0">
                <a:solidFill>
                  <a:schemeClr val="bg1"/>
                </a:solidFill>
              </a:rPr>
              <a:t>Первое появление стенокардии</a:t>
            </a:r>
            <a:r>
              <a:rPr lang="en-US" altLang="ru-RU" sz="2200" dirty="0">
                <a:solidFill>
                  <a:schemeClr val="bg1"/>
                </a:solidFill>
              </a:rPr>
              <a:t> II </a:t>
            </a:r>
            <a:r>
              <a:rPr lang="ru-RU" altLang="ru-RU" sz="2200" dirty="0">
                <a:solidFill>
                  <a:schemeClr val="bg1"/>
                </a:solidFill>
              </a:rPr>
              <a:t>или </a:t>
            </a:r>
            <a:r>
              <a:rPr lang="en-US" altLang="ru-RU" sz="2200" dirty="0">
                <a:solidFill>
                  <a:schemeClr val="bg1"/>
                </a:solidFill>
              </a:rPr>
              <a:t>III </a:t>
            </a:r>
            <a:r>
              <a:rPr lang="ru-RU" altLang="ru-RU" sz="2200" dirty="0">
                <a:solidFill>
                  <a:schemeClr val="bg1"/>
                </a:solidFill>
              </a:rPr>
              <a:t>ФК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2200" dirty="0">
                <a:solidFill>
                  <a:schemeClr val="bg1"/>
                </a:solidFill>
              </a:rPr>
              <a:t>      в ближайшие 3 месяца – стенокардия</a:t>
            </a:r>
            <a:r>
              <a:rPr lang="ru-RU" altLang="ru-RU" sz="2200" i="1" dirty="0">
                <a:solidFill>
                  <a:schemeClr val="bg1"/>
                </a:solidFill>
              </a:rPr>
              <a:t> </a:t>
            </a:r>
            <a:r>
              <a:rPr lang="en-US" altLang="ru-RU" sz="2200" i="1" dirty="0">
                <a:solidFill>
                  <a:schemeClr val="bg1"/>
                </a:solidFill>
              </a:rPr>
              <a:t>de novo</a:t>
            </a:r>
            <a:endParaRPr lang="ru-RU" altLang="ru-RU" sz="2200" i="1" dirty="0">
              <a:solidFill>
                <a:schemeClr val="bg1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000" dirty="0">
                <a:solidFill>
                  <a:schemeClr val="bg1"/>
                </a:solidFill>
              </a:rPr>
              <a:t>      </a:t>
            </a:r>
            <a:endParaRPr lang="ru-RU" altLang="ru-RU" sz="1000" i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200" dirty="0">
                <a:solidFill>
                  <a:schemeClr val="bg1"/>
                </a:solidFill>
              </a:rPr>
              <a:t>Недавняя дестабилизация стенокардии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chemeClr val="bg1"/>
                </a:solidFill>
              </a:rPr>
              <a:t>      с увеличением тяжести</a:t>
            </a:r>
            <a:r>
              <a:rPr lang="en-US" altLang="ru-RU" sz="2200" dirty="0">
                <a:solidFill>
                  <a:schemeClr val="bg1"/>
                </a:solidFill>
              </a:rPr>
              <a:t> </a:t>
            </a:r>
            <a:r>
              <a:rPr lang="ru-RU" altLang="ru-RU" sz="2200" dirty="0">
                <a:solidFill>
                  <a:schemeClr val="bg1"/>
                </a:solidFill>
              </a:rPr>
              <a:t>как минимум до </a:t>
            </a:r>
            <a:r>
              <a:rPr lang="en-US" altLang="ru-RU" sz="2200" dirty="0">
                <a:solidFill>
                  <a:schemeClr val="bg1"/>
                </a:solidFill>
              </a:rPr>
              <a:t>III</a:t>
            </a:r>
            <a:r>
              <a:rPr lang="ru-RU" altLang="ru-RU" sz="2200" dirty="0">
                <a:solidFill>
                  <a:schemeClr val="bg1"/>
                </a:solidFill>
              </a:rPr>
              <a:t> ФК</a:t>
            </a:r>
            <a:r>
              <a:rPr lang="en-US" altLang="ru-RU" sz="2200" dirty="0">
                <a:solidFill>
                  <a:schemeClr val="bg1"/>
                </a:solidFill>
              </a:rPr>
              <a:t>  </a:t>
            </a:r>
            <a:r>
              <a:rPr lang="ru-RU" altLang="ru-RU" sz="2200" dirty="0">
                <a:solidFill>
                  <a:schemeClr val="bg1"/>
                </a:solidFill>
              </a:rPr>
              <a:t>– </a:t>
            </a:r>
            <a:endParaRPr lang="en-US" altLang="ru-RU" sz="22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200" dirty="0">
                <a:solidFill>
                  <a:schemeClr val="bg1"/>
                </a:solidFill>
              </a:rPr>
              <a:t>      </a:t>
            </a:r>
            <a:r>
              <a:rPr lang="ru-RU" altLang="ru-RU" sz="2200" dirty="0">
                <a:solidFill>
                  <a:schemeClr val="bg1"/>
                </a:solidFill>
              </a:rPr>
              <a:t>стенокардия </a:t>
            </a:r>
            <a:r>
              <a:rPr lang="en-US" altLang="ru-RU" sz="2200" i="1" dirty="0">
                <a:solidFill>
                  <a:schemeClr val="bg1"/>
                </a:solidFill>
              </a:rPr>
              <a:t>crescendo</a:t>
            </a:r>
            <a:endParaRPr lang="ru-RU" altLang="ru-RU" sz="2200" i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000" i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200" dirty="0">
                <a:solidFill>
                  <a:schemeClr val="bg1"/>
                </a:solidFill>
              </a:rPr>
              <a:t>Постинфарктная стенокардия</a:t>
            </a:r>
            <a:r>
              <a:rPr lang="en-US" altLang="ru-RU" sz="2200" dirty="0">
                <a:solidFill>
                  <a:schemeClr val="bg1"/>
                </a:solidFill>
              </a:rPr>
              <a:t> (</a:t>
            </a:r>
            <a:r>
              <a:rPr lang="ru-RU" altLang="ru-RU" sz="2200" dirty="0">
                <a:solidFill>
                  <a:schemeClr val="bg1"/>
                </a:solidFill>
              </a:rPr>
              <a:t>в первые 2 недели после ИМ)</a:t>
            </a:r>
          </a:p>
        </p:txBody>
      </p:sp>
      <p:pic>
        <p:nvPicPr>
          <p:cNvPr id="3" name="Рисунок 2" descr="Изображение выглядит как текст, газета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FC23934C-1837-D98C-4900-05A9A3751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786102"/>
            <a:ext cx="4916451" cy="2422599"/>
          </a:xfrm>
          <a:prstGeom prst="rect">
            <a:avLst/>
          </a:prstGeom>
        </p:spPr>
      </p:pic>
      <p:pic>
        <p:nvPicPr>
          <p:cNvPr id="8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293D7FC-B615-318C-D584-D921F8130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89040"/>
            <a:ext cx="1872208" cy="241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3CE36A-E8F9-7D88-74E8-042BD8E51AA0}"/>
              </a:ext>
            </a:extLst>
          </p:cNvPr>
          <p:cNvSpPr txBox="1"/>
          <p:nvPr/>
        </p:nvSpPr>
        <p:spPr>
          <a:xfrm>
            <a:off x="1281364" y="5610602"/>
            <a:ext cx="12526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highlight>
                  <a:srgbClr val="FFFF00"/>
                </a:highlight>
              </a:rPr>
              <a:t>Июль 2020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28993149-F4C6-9151-D55D-E897BDE2DED9}"/>
                  </a:ext>
                </a:extLst>
              </p14:cNvPr>
              <p14:cNvContentPartPr/>
              <p14:nvPr/>
            </p14:nvContentPartPr>
            <p14:xfrm>
              <a:off x="4256511" y="4086276"/>
              <a:ext cx="2408040" cy="7488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28993149-F4C6-9151-D55D-E897BDE2DED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02511" y="3978276"/>
                <a:ext cx="251568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1F12F7A7-1963-E5AC-9163-D6C55A3B2C26}"/>
                  </a:ext>
                </a:extLst>
              </p14:cNvPr>
              <p14:cNvContentPartPr/>
              <p14:nvPr/>
            </p14:nvContentPartPr>
            <p14:xfrm>
              <a:off x="3353631" y="5589276"/>
              <a:ext cx="2370240" cy="2916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1F12F7A7-1963-E5AC-9163-D6C55A3B2C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99991" y="5481276"/>
                <a:ext cx="2477880" cy="244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6">
            <a:extLst>
              <a:ext uri="{FF2B5EF4-FFF2-40B4-BE49-F238E27FC236}">
                <a16:creationId xmlns:a16="http://schemas.microsoft.com/office/drawing/2014/main" id="{B2987513-3869-06B3-4C26-314AEAC47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2863"/>
            <a:ext cx="64293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700">
                <a:solidFill>
                  <a:srgbClr val="FFFF00"/>
                </a:solidFill>
              </a:rPr>
              <a:t>Алгоритм принятия решений при ОКС</a:t>
            </a:r>
            <a:endParaRPr lang="ru-RU" altLang="ru-RU" sz="2700">
              <a:solidFill>
                <a:srgbClr val="FFFF00"/>
              </a:solidFill>
              <a:sym typeface="Symbol" pitchFamily="2" charset="2"/>
            </a:endParaRPr>
          </a:p>
        </p:txBody>
      </p:sp>
      <p:sp>
        <p:nvSpPr>
          <p:cNvPr id="23554" name="Text Box 4">
            <a:extLst>
              <a:ext uri="{FF2B5EF4-FFF2-40B4-BE49-F238E27FC236}">
                <a16:creationId xmlns:a16="http://schemas.microsoft.com/office/drawing/2014/main" id="{9626DDBD-32FB-3056-5180-04494A8A3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527175"/>
            <a:ext cx="2592388" cy="45720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Первый контакт</a:t>
            </a:r>
            <a:endParaRPr lang="ru-RU" altLang="ru-RU" sz="2000"/>
          </a:p>
        </p:txBody>
      </p:sp>
      <p:sp>
        <p:nvSpPr>
          <p:cNvPr id="23555" name="Text Box 5">
            <a:extLst>
              <a:ext uri="{FF2B5EF4-FFF2-40B4-BE49-F238E27FC236}">
                <a16:creationId xmlns:a16="http://schemas.microsoft.com/office/drawing/2014/main" id="{E5B8291D-CE9C-E07B-C880-1E54071F9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985963"/>
            <a:ext cx="2592388" cy="4248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800"/>
              <a:t> Характер симптомов</a:t>
            </a:r>
          </a:p>
          <a:p>
            <a:pPr eaLnBrk="1" hangingPunct="1">
              <a:spcBef>
                <a:spcPct val="0"/>
              </a:spcBef>
            </a:pPr>
            <a:endParaRPr lang="ru-RU" altLang="ru-RU" sz="600"/>
          </a:p>
          <a:p>
            <a:pPr eaLnBrk="1" hangingPunct="1">
              <a:spcBef>
                <a:spcPct val="0"/>
              </a:spcBef>
            </a:pPr>
            <a:r>
              <a:rPr lang="ru-RU" altLang="ru-RU" sz="1800"/>
              <a:t> Физикальное обследование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(с учетом симптомов)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600"/>
          </a:p>
          <a:p>
            <a:pPr eaLnBrk="1" hangingPunct="1">
              <a:spcBef>
                <a:spcPct val="0"/>
              </a:spcBef>
            </a:pPr>
            <a:r>
              <a:rPr lang="ru-RU" altLang="ru-RU" sz="1800"/>
              <a:t> Вероятность ИБС</a:t>
            </a:r>
          </a:p>
          <a:p>
            <a:pPr eaLnBrk="1" hangingPunct="1">
              <a:spcBef>
                <a:spcPct val="0"/>
              </a:spcBef>
            </a:pPr>
            <a:endParaRPr lang="ru-RU" altLang="ru-RU" sz="600"/>
          </a:p>
          <a:p>
            <a:pPr eaLnBrk="1" hangingPunct="1">
              <a:spcBef>
                <a:spcPct val="0"/>
              </a:spcBef>
            </a:pPr>
            <a:r>
              <a:rPr lang="ru-RU" altLang="ru-RU" sz="1800"/>
              <a:t> ЭКГ как минимум     в 12 отведениях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в первые 10 мин      после контакта с медработником, способным зарегистрировать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и интерпретировать ЭКГ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2">
            <a:extLst>
              <a:ext uri="{FF2B5EF4-FFF2-40B4-BE49-F238E27FC236}">
                <a16:creationId xmlns:a16="http://schemas.microsoft.com/office/drawing/2014/main" id="{1D3D31B7-B9D8-E997-87F2-16FA449F5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268413"/>
            <a:ext cx="8518525" cy="399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4">
            <a:extLst>
              <a:ext uri="{FF2B5EF4-FFF2-40B4-BE49-F238E27FC236}">
                <a16:creationId xmlns:a16="http://schemas.microsoft.com/office/drawing/2014/main" id="{72191250-2A5D-E5ED-EDCA-4C03ED062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188913"/>
            <a:ext cx="30432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FF00"/>
                </a:solidFill>
              </a:rPr>
              <a:t>Нормальная ЭКГ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6164</TotalTime>
  <Words>1509</Words>
  <Application>Microsoft Macintosh PowerPoint</Application>
  <PresentationFormat>Экран (4:3)</PresentationFormat>
  <Paragraphs>366</Paragraphs>
  <Slides>35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Symbol</vt:lpstr>
      <vt:lpstr>Wingdings</vt:lpstr>
      <vt:lpstr>Оформление по умолчанию</vt:lpstr>
      <vt:lpstr> Алгоритмы действий при неотложных состояниях  в кардиологии</vt:lpstr>
      <vt:lpstr>Алгоритмы действий  при неотложных состояниях в кардиологии</vt:lpstr>
      <vt:lpstr>Алгоритмы действий  при неотложных состояниях в кардиологии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Алгоритмы действий  при неотложных состояниях в кардиологии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Yavelov</dc:creator>
  <cp:lastModifiedBy>Igor Yavelov</cp:lastModifiedBy>
  <cp:revision>1538</cp:revision>
  <dcterms:created xsi:type="dcterms:W3CDTF">2005-04-16T15:30:45Z</dcterms:created>
  <dcterms:modified xsi:type="dcterms:W3CDTF">2025-10-16T07:35:33Z</dcterms:modified>
</cp:coreProperties>
</file>