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firstRow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Open Sans" pitchFamily="18"/>
              <a:ea typeface="DejaVu Sans" pitchFamily="2"/>
              <a:cs typeface="Droid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Open Sans" pitchFamily="18"/>
              <a:ea typeface="DejaVu Sans" pitchFamily="2"/>
              <a:cs typeface="Droid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Open Sans" pitchFamily="18"/>
              <a:ea typeface="DejaVu Sans" pitchFamily="2"/>
              <a:cs typeface="Droid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B139DAF-023D-4210-BB61-87B540CA8E18}" type="slidenum">
              <a:t>‹#›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Open Sans" pitchFamily="18"/>
              <a:ea typeface="DejaVu Sans" pitchFamily="2"/>
              <a:cs typeface="Droid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83069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Open Sans" pitchFamily="2"/>
                <a:cs typeface="Open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Open Sans" pitchFamily="2"/>
                <a:cs typeface="Open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Open Sans" pitchFamily="2"/>
                <a:cs typeface="Open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latin typeface="Tempora LGC Uni" pitchFamily="18"/>
                <a:ea typeface="Open Sans" pitchFamily="2"/>
                <a:cs typeface="Open Sans" pitchFamily="2"/>
              </a:defRPr>
            </a:lvl1pPr>
          </a:lstStyle>
          <a:p>
            <a:pPr lvl="0"/>
            <a:fld id="{181CF86A-308B-4F6A-9568-8FE1E7C3DAD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3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ru-RU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Open Sans" pitchFamily="18"/>
        <a:ea typeface="DejaVu Sans" pitchFamily="2"/>
        <a:cs typeface="Droid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B55271A4-F962-4114-9392-BADF583BC1B4}" type="slidenum">
              <a:t>1</a:t>
            </a:fld>
            <a:endParaRPr lang="ru-RU"/>
          </a:p>
        </p:txBody>
      </p:sp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879B8EF-9A2E-4CD5-8745-F6B8608BB88D}" type="slidenum">
              <a:t>1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124B401-C76D-4C23-8A71-319E87AC49DC}" type="slidenum">
              <a:t>1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FB8B636-2A0C-4524-B458-44428809AD2C}" type="slidenum">
              <a:t>1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5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4760" cy="40086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A88F02BF-7B89-4D28-B8C7-6A359E07CB59}" type="slidenum">
              <a:t>10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6A837ED3-967D-489F-8404-4F1265ED7EEB}" type="slidenum">
              <a:t>11</a:t>
            </a:fld>
            <a:endParaRPr lang="ru-RU"/>
          </a:p>
        </p:txBody>
      </p:sp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72BEC07-8543-4AF0-AAED-2A0FAF46C2A1}" type="slidenum">
              <a:t>11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2EA4ED9-BC74-4055-AC6F-10FE0E1B4EEA}" type="slidenum">
              <a:t>11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FFEE2FF-4693-4515-9DFA-61292F2435A7}" type="slidenum">
              <a:t>11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5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4760" cy="40086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DC2A662A-78D0-443A-8200-F4EAAB78E8EC}" type="slidenum">
              <a:t>12</a:t>
            </a:fld>
            <a:endParaRPr lang="ru-RU"/>
          </a:p>
        </p:txBody>
      </p:sp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44B28D8-A5C9-4A2D-BD7D-548F87CCB589}" type="slidenum">
              <a:t>12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3B24449-B6AA-440C-8846-328D709D3A6F}" type="slidenum">
              <a:t>12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B1621D0-5F46-4D22-B1EE-6827C8B3C3F8}" type="slidenum">
              <a:t>12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5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4760" cy="40086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9DB466EC-F28A-4C45-935A-BCCEF430206D}" type="slidenum">
              <a:t>13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4760" cy="40086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1C8E28-3675-423C-A0AD-3ED236F83A96}" type="slidenum">
              <a:t>13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72FFE830-D243-4EE0-B635-42181B4D1149}" type="slidenum">
              <a:t>14</a:t>
            </a:fld>
            <a:endParaRPr lang="ru-RU"/>
          </a:p>
        </p:txBody>
      </p:sp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19A328E-597D-4D75-98D9-EA8F6947341D}" type="slidenum">
              <a:t>14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6EAB9F1-244C-4EC6-8295-1DCF8B42E323}" type="slidenum">
              <a:t>14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61A5C82-37A6-4766-9718-FC3A104AEF52}" type="slidenum">
              <a:t>14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5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4760" cy="40086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165F0602-6FBE-43C5-8410-874FCE23DC6C}" type="slidenum">
              <a:t>15</a:t>
            </a:fld>
            <a:endParaRPr lang="ru-RU"/>
          </a:p>
        </p:txBody>
      </p:sp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2F6BBCE-A683-4A67-9BC5-A7DC46C2B382}" type="slidenum">
              <a:t>15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944B7A8-ED51-466E-8281-687FA7EBB481}" type="slidenum">
              <a:t>15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A033061-92D9-4D5A-A096-45847AAC0A34}" type="slidenum">
              <a:t>15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5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4760" cy="40086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A9B654AA-182B-4928-B2BC-E1D5A6B66822}" type="slidenum">
              <a:t>16</a:t>
            </a:fld>
            <a:endParaRPr lang="ru-RU"/>
          </a:p>
        </p:txBody>
      </p:sp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3B449F0-B2DE-4CDE-9337-F66B16ADE567}" type="slidenum">
              <a:t>16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4760" cy="40086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7CC42019-517D-44B7-90DA-6ACB6F1A80CD}" type="slidenum">
              <a:t>17</a:t>
            </a:fld>
            <a:endParaRPr lang="ru-RU"/>
          </a:p>
        </p:txBody>
      </p:sp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C7D7698-17F5-41CA-B91F-14028580416F}" type="slidenum">
              <a:t>17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4760" cy="40086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AA1921C1-CB35-424F-99B3-4F50B7A3D7D0}" type="slidenum">
              <a:t>2</a:t>
            </a:fld>
            <a:endParaRPr lang="ru-RU"/>
          </a:p>
        </p:txBody>
      </p:sp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E31BCF0-606D-4B6C-BDCB-46D3A4765141}" type="slidenum">
              <a:t>2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98A899A-99E9-472F-B7E9-6E768839B7DF}" type="slidenum">
              <a:t>2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F6FB057-8F8A-48D9-9E34-697ECE995856}" type="slidenum">
              <a:t>2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5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4760" cy="40086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9B5FBF2B-720D-472A-9496-8C162F2BF496}" type="slidenum">
              <a:t>3</a:t>
            </a:fld>
            <a:endParaRPr lang="ru-RU"/>
          </a:p>
        </p:txBody>
      </p:sp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98E60A0-9586-4788-AD31-7679F3605F63}" type="slidenum">
              <a:t>3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CDB8417-9E38-4478-A24C-F68CE24FF2BB}" type="slidenum">
              <a:t>3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2918529-D5E0-44F3-A262-5E4F428C8BBB}" type="slidenum">
              <a:t>3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5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4760" cy="40086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DD7F9E49-EA38-4692-A0D1-CA07CDE69067}" type="slidenum">
              <a:t>4</a:t>
            </a:fld>
            <a:endParaRPr lang="ru-RU"/>
          </a:p>
        </p:txBody>
      </p:sp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62375CD-C5C2-4EE3-A1A1-EAE36F692F70}" type="slidenum">
              <a:t>4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51374C0-9715-437D-82DB-134F77B34F30}" type="slidenum">
              <a:t>4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29A1D9C-23DD-4E5D-95B5-E4A0B9E51411}" type="slidenum">
              <a:t>4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  <p:sp>
        <p:nvSpPr>
          <p:cNvPr id="5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4760" cy="40086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E2E61354-1B82-4F87-9F7F-9868EEE7A2E0}" type="slidenum">
              <a:t>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40" y="812880"/>
            <a:ext cx="7124760" cy="40086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DC48563-BA41-4DC6-AE4B-90ECE1C01BC5}" type="slidenum">
              <a:t>5</a:t>
            </a:fld>
            <a:endParaRPr lang="ru-RU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Tempora LGC Uni" pitchFamily="18"/>
              <a:ea typeface="Open Sans" pitchFamily="2"/>
              <a:cs typeface="Open Sans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F90F46CD-5D22-408C-8B95-B509B8E9660B}" type="slidenum">
              <a:t>6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24326561-F336-4BDE-B67E-056340F21C6E}" type="slidenum">
              <a:t>7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82539BE9-2C22-46BA-8A76-D6C663DAA359}" type="slidenum">
              <a:t>8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0" tIns="0" rIns="0" bIns="0" anchor="b" anchorCtr="0">
            <a:noAutofit/>
          </a:bodyPr>
          <a:lstStyle/>
          <a:p>
            <a:pPr lvl="0"/>
            <a:fld id="{D63172D8-D91F-4D1C-8BA1-2E198184949E}" type="slidenum">
              <a:t>9</a:t>
            </a:fld>
            <a:endParaRPr lang="ru-R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260000" y="928439"/>
            <a:ext cx="7559279" cy="197280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60000" y="2977559"/>
            <a:ext cx="7559279" cy="1370159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3B35CF-2065-46AE-B536-E7391494C6A3}" type="slidenum">
              <a:t>‹#›</a:t>
            </a:fld>
            <a:endParaRPr lang="ru-RU"/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1640" cy="3288239"/>
          </a:xfrm>
        </p:spPr>
        <p:txBody>
          <a:bodyPr/>
          <a:lstStyle>
            <a:lvl1pPr>
              <a:spcBef>
                <a:spcPts val="1417"/>
              </a:spcBef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3625DF-E5B6-4CB3-855A-20023D072FF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93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8000" y="225000"/>
            <a:ext cx="2266920" cy="438876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2920" y="225000"/>
            <a:ext cx="6652799" cy="438876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28F712-7A76-4209-BAE2-1DB61850F24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4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260000" y="928439"/>
            <a:ext cx="7559279" cy="197280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0000"/>
                </a:solidFill>
                <a:latin typeface="Liberation Serif" pitchFamily="18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60000" y="2977559"/>
            <a:ext cx="7559279" cy="1370159"/>
          </a:xfrm>
        </p:spPr>
        <p:txBody>
          <a:bodyPr anchorCtr="1">
            <a:no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E1AF1A-3421-4532-9E3E-6342B6BF5306}" type="slidenum">
              <a:t>‹#›</a:t>
            </a:fld>
            <a:endParaRPr lang="ru-RU"/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1640" cy="3288239"/>
          </a:xfrm>
        </p:spPr>
        <p:txBody>
          <a:bodyPr/>
          <a:lstStyle>
            <a:lvl1pPr>
              <a:spcBef>
                <a:spcPts val="1417"/>
              </a:spcBef>
              <a:buNone/>
              <a:defRPr sz="3200" kern="12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0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300" spc="0" baseline="0">
                <a:solidFill>
                  <a:srgbClr val="000000"/>
                </a:solidFill>
                <a:latin typeface="Liberation Serif" pitchFamily="18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title" idx="4294967295"/>
          </p:nvPr>
        </p:nvSpPr>
        <p:spPr>
          <a:xfrm>
            <a:off x="503640" y="3563280"/>
            <a:ext cx="8869320" cy="2882879"/>
          </a:xfrm>
        </p:spPr>
        <p:txBody>
          <a:bodyPr anchor="t" anchorCtr="0">
            <a:noAutofit/>
          </a:bodyPr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kern="0" spc="0" baseline="0">
                <a:solidFill>
                  <a:srgbClr val="000000"/>
                </a:solidFill>
              </a:defRPr>
            </a:lvl1pPr>
            <a:lvl2pPr marL="685799" marR="0" lvl="1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2pPr>
            <a:lvl3pPr marL="1143000" marR="0" lvl="2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3pPr>
            <a:lvl4pPr marL="1600200" marR="0" lvl="3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4pPr>
            <a:lvl5pPr marL="2057400" marR="0" lvl="4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1344B-F485-4F68-B825-89742C759E37}" type="slidenum">
              <a:t>‹#›</a:t>
            </a:fld>
            <a:endParaRPr lang="ru-RU"/>
          </a:p>
        </p:txBody>
      </p:sp>
      <p:sp>
        <p:nvSpPr>
          <p:cNvPr id="7" name="Объект 6"/>
          <p:cNvSpPr txBox="1">
            <a:spLocks noGrp="1"/>
          </p:cNvSpPr>
          <p:nvPr>
            <p:ph type="title" idx="4294967295"/>
          </p:nvPr>
        </p:nvSpPr>
        <p:spPr>
          <a:xfrm>
            <a:off x="503999" y="1326600"/>
            <a:ext cx="9071640" cy="328823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4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6880" y="1414080"/>
            <a:ext cx="8694000" cy="235692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0000"/>
                </a:solidFill>
                <a:latin typeface="Liberation Serif" pitchFamily="18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86880" y="3793319"/>
            <a:ext cx="8694000" cy="1241280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7A902B-80F3-4739-80B0-8F51F35231D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0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300" spc="0" baseline="0">
                <a:solidFill>
                  <a:srgbClr val="000000"/>
                </a:solidFill>
                <a:latin typeface="Liberation Serif" pitchFamily="18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title" idx="4294967295"/>
          </p:nvPr>
        </p:nvSpPr>
        <p:spPr>
          <a:xfrm>
            <a:off x="502920" y="3563280"/>
            <a:ext cx="4358880" cy="2882520"/>
          </a:xfrm>
        </p:spPr>
        <p:txBody>
          <a:bodyPr anchor="t" anchorCtr="0">
            <a:noAutofit/>
          </a:bodyPr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kern="0" spc="0" baseline="0">
                <a:solidFill>
                  <a:srgbClr val="000000"/>
                </a:solidFill>
              </a:defRPr>
            </a:lvl1pPr>
            <a:lvl2pPr marL="685799" marR="0" lvl="1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2pPr>
            <a:lvl3pPr marL="1143000" marR="0" lvl="2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3pPr>
            <a:lvl4pPr marL="1600200" marR="0" lvl="3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4pPr>
            <a:lvl5pPr marL="2057400" marR="0" lvl="4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type="title" idx="4294967295"/>
          </p:nvPr>
        </p:nvSpPr>
        <p:spPr>
          <a:xfrm>
            <a:off x="5014440" y="3563280"/>
            <a:ext cx="4358880" cy="2882520"/>
          </a:xfrm>
        </p:spPr>
        <p:txBody>
          <a:bodyPr anchor="t" anchorCtr="0">
            <a:noAutofit/>
          </a:bodyPr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kern="0" spc="0" baseline="0">
                <a:solidFill>
                  <a:srgbClr val="000000"/>
                </a:solidFill>
              </a:defRPr>
            </a:lvl1pPr>
            <a:lvl2pPr marL="685799" marR="0" lvl="1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2pPr>
            <a:lvl3pPr marL="1143000" marR="0" lvl="2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3pPr>
            <a:lvl4pPr marL="1600200" marR="0" lvl="3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4pPr>
            <a:lvl5pPr marL="2057400" marR="0" lvl="4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B200E3-2A75-4E17-BEEE-ED55A30DA47B}" type="slidenum">
              <a:t>‹#›</a:t>
            </a:fld>
            <a:endParaRPr lang="ru-RU"/>
          </a:p>
        </p:txBody>
      </p:sp>
      <p:sp>
        <p:nvSpPr>
          <p:cNvPr id="8" name="Объект 7"/>
          <p:cNvSpPr txBox="1">
            <a:spLocks noGrp="1"/>
          </p:cNvSpPr>
          <p:nvPr>
            <p:ph type="title" idx="4294967295"/>
          </p:nvPr>
        </p:nvSpPr>
        <p:spPr>
          <a:xfrm>
            <a:off x="503999" y="1326600"/>
            <a:ext cx="9071640" cy="3288239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70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360" y="301320"/>
            <a:ext cx="8694000" cy="109692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300" spc="0" baseline="0">
                <a:solidFill>
                  <a:srgbClr val="000000"/>
                </a:solidFill>
                <a:latin typeface="Liberation Serif" pitchFamily="18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93360" y="1390319"/>
            <a:ext cx="4265280" cy="681120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type="title" idx="4294967295"/>
          </p:nvPr>
        </p:nvSpPr>
        <p:spPr>
          <a:xfrm>
            <a:off x="693360" y="2071439"/>
            <a:ext cx="4265280" cy="3045960"/>
          </a:xfrm>
        </p:spPr>
        <p:txBody>
          <a:bodyPr anchor="t" anchorCtr="0">
            <a:noAutofit/>
          </a:bodyPr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kern="0" spc="0" baseline="0">
                <a:solidFill>
                  <a:srgbClr val="000000"/>
                </a:solidFill>
              </a:defRPr>
            </a:lvl1pPr>
            <a:lvl2pPr marL="685799" marR="0" lvl="1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2pPr>
            <a:lvl3pPr marL="1143000" marR="0" lvl="2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3pPr>
            <a:lvl4pPr marL="1600200" marR="0" lvl="3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4pPr>
            <a:lvl5pPr marL="2057400" marR="0" lvl="4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03000" y="1390319"/>
            <a:ext cx="4284360" cy="681120"/>
          </a:xfrm>
        </p:spPr>
        <p:txBody>
          <a:bodyPr anchor="b"/>
          <a:lstStyle>
            <a:lvl1pPr>
              <a:buNone/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type="title" idx="4294967295"/>
          </p:nvPr>
        </p:nvSpPr>
        <p:spPr>
          <a:xfrm>
            <a:off x="5103000" y="2071439"/>
            <a:ext cx="4284360" cy="3045960"/>
          </a:xfrm>
        </p:spPr>
        <p:txBody>
          <a:bodyPr anchor="t" anchorCtr="0">
            <a:noAutofit/>
          </a:bodyPr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kern="0" spc="0" baseline="0">
                <a:solidFill>
                  <a:srgbClr val="000000"/>
                </a:solidFill>
              </a:defRPr>
            </a:lvl1pPr>
            <a:lvl2pPr marL="685799" marR="0" lvl="1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2pPr>
            <a:lvl3pPr marL="1143000" marR="0" lvl="2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3pPr>
            <a:lvl4pPr marL="1600200" marR="0" lvl="3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4pPr>
            <a:lvl5pPr marL="2057400" marR="0" lvl="4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C50673-8A2A-4104-97AF-B404D1B2B2C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7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300" spc="0" baseline="0">
                <a:solidFill>
                  <a:srgbClr val="000000"/>
                </a:solidFill>
                <a:latin typeface="Liberation Serif" pitchFamily="18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61928-712E-4041-BBE6-F44BA2F890B0}" type="slidenum"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1640" cy="3288239"/>
          </a:xfrm>
        </p:spPr>
        <p:txBody>
          <a:bodyPr/>
          <a:lstStyle>
            <a:lvl1pPr>
              <a:spcBef>
                <a:spcPts val="1417"/>
              </a:spcBef>
              <a:buNone/>
              <a:defRPr sz="3200" kern="12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3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37F743-3022-4B3A-AE6B-E1469E870C35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503640" y="225720"/>
            <a:ext cx="9071280" cy="94644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503640" y="1326240"/>
            <a:ext cx="9071280" cy="3288239"/>
          </a:xfrm>
        </p:spPr>
        <p:txBody>
          <a:bodyPr/>
          <a:lstStyle>
            <a:lvl1pPr>
              <a:spcBef>
                <a:spcPts val="1417"/>
              </a:spcBef>
              <a:buNone/>
              <a:defRPr sz="3200" kern="12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6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360" y="377640"/>
            <a:ext cx="3250800" cy="132408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  <a:latin typeface="Liberation Serif" pitchFamily="18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title" idx="4294967295"/>
          </p:nvPr>
        </p:nvSpPr>
        <p:spPr>
          <a:xfrm>
            <a:off x="4285800" y="815760"/>
            <a:ext cx="5101920" cy="4030200"/>
          </a:xfrm>
        </p:spPr>
        <p:txBody>
          <a:bodyPr anchor="t" anchorCtr="0">
            <a:noAutofit/>
          </a:bodyPr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kern="0" spc="0" baseline="0">
                <a:solidFill>
                  <a:srgbClr val="000000"/>
                </a:solidFill>
              </a:defRPr>
            </a:lvl1pPr>
            <a:lvl2pPr marL="685799" marR="0" lvl="1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2pPr>
            <a:lvl3pPr marL="1143000" marR="0" lvl="2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3pPr>
            <a:lvl4pPr marL="1600200" marR="0" lvl="3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4pPr>
            <a:lvl5pPr marL="2057400" marR="0" lvl="4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360" y="1701360"/>
            <a:ext cx="3250800" cy="315072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3E02E4-4F69-467D-AC19-E0A20B4E49D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5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title" idx="4294967295"/>
          </p:nvPr>
        </p:nvSpPr>
        <p:spPr>
          <a:xfrm>
            <a:off x="503640" y="1326240"/>
            <a:ext cx="9070920" cy="3287879"/>
          </a:xfrm>
        </p:spPr>
        <p:txBody>
          <a:bodyPr anchor="t" anchorCtr="0">
            <a:normAutofit/>
          </a:bodyPr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  <a:lvl2pPr marL="685799" marR="0" lvl="1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2pPr>
            <a:lvl3pPr marL="1143000" marR="0" lvl="2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3pPr>
            <a:lvl4pPr marL="1600200" marR="0" lvl="3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4pPr>
            <a:lvl5pPr marL="2057400" marR="0" lvl="4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E6DD54-B995-4C6A-8AF7-7C687FADC7BC}" type="slidenum">
              <a:t>‹#›</a:t>
            </a:fld>
            <a:endParaRPr lang="ru-RU"/>
          </a:p>
        </p:txBody>
      </p:sp>
      <p:sp>
        <p:nvSpPr>
          <p:cNvPr id="7" name="Объект 6"/>
          <p:cNvSpPr txBox="1">
            <a:spLocks noGrp="1"/>
          </p:cNvSpPr>
          <p:nvPr>
            <p:ph type="title" idx="4294967295"/>
          </p:nvPr>
        </p:nvSpPr>
        <p:spPr>
          <a:xfrm>
            <a:off x="503999" y="1326600"/>
            <a:ext cx="9071640" cy="3288239"/>
          </a:xfrm>
        </p:spPr>
        <p:txBody>
          <a:bodyPr anchor="t" anchorCtr="0">
            <a:norm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4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360" y="377640"/>
            <a:ext cx="3250800" cy="132408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  <a:latin typeface="Liberation Serif" pitchFamily="18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title" idx="4294967295"/>
          </p:nvPr>
        </p:nvSpPr>
        <p:spPr>
          <a:xfrm>
            <a:off x="4285800" y="815760"/>
            <a:ext cx="5101920" cy="4030200"/>
          </a:xfrm>
        </p:spPr>
        <p:txBody>
          <a:bodyPr anchor="t">
            <a:no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360" y="1701360"/>
            <a:ext cx="3250800" cy="315072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61CD56-4BF9-4DA0-8DC0-03A722C2E6A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1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300" spc="0" baseline="0">
                <a:solidFill>
                  <a:srgbClr val="000000"/>
                </a:solidFill>
                <a:latin typeface="Liberation Serif" pitchFamily="18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457D84-B209-4516-B982-75B92D9E91B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3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8000" y="2376000"/>
            <a:ext cx="2266920" cy="407016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300" spc="0" baseline="0">
                <a:solidFill>
                  <a:srgbClr val="000000"/>
                </a:solidFill>
                <a:latin typeface="Liberation Serif" pitchFamily="18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2920" y="2376000"/>
            <a:ext cx="6652799" cy="407016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314FED-3F23-486F-B564-7BC9E2700CC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1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6880" y="1414080"/>
            <a:ext cx="8694000" cy="235692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86880" y="3793319"/>
            <a:ext cx="8694000" cy="1241280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D58F28-C6C1-44E7-AA24-0B9A0A6E87A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3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title" idx="4294967295"/>
          </p:nvPr>
        </p:nvSpPr>
        <p:spPr>
          <a:xfrm>
            <a:off x="502920" y="1326960"/>
            <a:ext cx="4458960" cy="3287520"/>
          </a:xfrm>
        </p:spPr>
        <p:txBody>
          <a:bodyPr anchor="t" anchorCtr="0">
            <a:normAutofit/>
          </a:bodyPr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  <a:lvl2pPr marL="685799" marR="0" lvl="1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2pPr>
            <a:lvl3pPr marL="1143000" marR="0" lvl="2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3pPr>
            <a:lvl4pPr marL="1600200" marR="0" lvl="3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4pPr>
            <a:lvl5pPr marL="2057400" marR="0" lvl="4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type="title" idx="4294967295"/>
          </p:nvPr>
        </p:nvSpPr>
        <p:spPr>
          <a:xfrm>
            <a:off x="5114160" y="1326960"/>
            <a:ext cx="4460400" cy="3287520"/>
          </a:xfrm>
        </p:spPr>
        <p:txBody>
          <a:bodyPr anchor="t" anchorCtr="0">
            <a:normAutofit/>
          </a:bodyPr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  <a:lvl2pPr marL="685799" marR="0" lvl="1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2pPr>
            <a:lvl3pPr marL="1143000" marR="0" lvl="2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3pPr>
            <a:lvl4pPr marL="1600200" marR="0" lvl="3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4pPr>
            <a:lvl5pPr marL="2057400" marR="0" lvl="4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8B7377-738D-4CF3-B279-7C46BF169257}" type="slidenum">
              <a:t>‹#›</a:t>
            </a:fld>
            <a:endParaRPr lang="ru-RU"/>
          </a:p>
        </p:txBody>
      </p:sp>
      <p:sp>
        <p:nvSpPr>
          <p:cNvPr id="8" name="Объект 7"/>
          <p:cNvSpPr txBox="1">
            <a:spLocks noGrp="1"/>
          </p:cNvSpPr>
          <p:nvPr>
            <p:ph type="title" idx="4294967295"/>
          </p:nvPr>
        </p:nvSpPr>
        <p:spPr>
          <a:xfrm>
            <a:off x="503640" y="1326240"/>
            <a:ext cx="9071280" cy="3288239"/>
          </a:xfrm>
        </p:spPr>
        <p:txBody>
          <a:bodyPr anchor="t">
            <a:norm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Объект 8"/>
          <p:cNvSpPr txBox="1">
            <a:spLocks noGrp="1"/>
          </p:cNvSpPr>
          <p:nvPr>
            <p:ph type="title" idx="4294967295"/>
          </p:nvPr>
        </p:nvSpPr>
        <p:spPr>
          <a:xfrm>
            <a:off x="503999" y="1326600"/>
            <a:ext cx="9071640" cy="3288239"/>
          </a:xfrm>
        </p:spPr>
        <p:txBody>
          <a:bodyPr anchor="t" anchorCtr="0">
            <a:norm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6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360" y="301320"/>
            <a:ext cx="8694000" cy="109692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93360" y="1390319"/>
            <a:ext cx="4265280" cy="68112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type="title" idx="4294967295"/>
          </p:nvPr>
        </p:nvSpPr>
        <p:spPr>
          <a:xfrm>
            <a:off x="693360" y="2071439"/>
            <a:ext cx="4265280" cy="3045960"/>
          </a:xfrm>
        </p:spPr>
        <p:txBody>
          <a:bodyPr anchor="t" anchorCtr="0">
            <a:normAutofit/>
          </a:bodyPr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  <a:lvl2pPr marL="685799" marR="0" lvl="1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2pPr>
            <a:lvl3pPr marL="1143000" marR="0" lvl="2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3pPr>
            <a:lvl4pPr marL="1600200" marR="0" lvl="3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4pPr>
            <a:lvl5pPr marL="2057400" marR="0" lvl="4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03000" y="1390319"/>
            <a:ext cx="4284360" cy="68112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type="title" idx="4294967295"/>
          </p:nvPr>
        </p:nvSpPr>
        <p:spPr>
          <a:xfrm>
            <a:off x="5103000" y="2071439"/>
            <a:ext cx="4284360" cy="3045960"/>
          </a:xfrm>
        </p:spPr>
        <p:txBody>
          <a:bodyPr anchor="t" anchorCtr="0">
            <a:normAutofit/>
          </a:bodyPr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  <a:lvl2pPr marL="685799" marR="0" lvl="1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2pPr>
            <a:lvl3pPr marL="1143000" marR="0" lvl="2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3pPr>
            <a:lvl4pPr marL="1600200" marR="0" lvl="3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4pPr>
            <a:lvl5pPr marL="2057400" marR="0" lvl="4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3F0439-9E44-410D-9089-D5CC2DF3D0E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1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441DE1-2AF2-4020-B2F3-FDE4D9788BFF}" type="slidenum"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1640" cy="3288239"/>
          </a:xfrm>
        </p:spPr>
        <p:txBody>
          <a:bodyPr/>
          <a:lstStyle>
            <a:lvl1pPr>
              <a:spcBef>
                <a:spcPts val="1417"/>
              </a:spcBef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9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E05FB-523E-44E4-BA3C-4D73B348300B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503999" y="226080"/>
            <a:ext cx="9071640" cy="94644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1640" cy="3288239"/>
          </a:xfrm>
        </p:spPr>
        <p:txBody>
          <a:bodyPr/>
          <a:lstStyle>
            <a:lvl1pPr>
              <a:spcBef>
                <a:spcPts val="1417"/>
              </a:spcBef>
              <a:buNone/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1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360" y="377640"/>
            <a:ext cx="3250800" cy="132408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title" idx="4294967295"/>
          </p:nvPr>
        </p:nvSpPr>
        <p:spPr>
          <a:xfrm>
            <a:off x="4285800" y="815760"/>
            <a:ext cx="5101920" cy="4030200"/>
          </a:xfrm>
        </p:spPr>
        <p:txBody>
          <a:bodyPr anchor="t" anchorCtr="0">
            <a:normAutofit/>
          </a:bodyPr>
          <a:lstStyle>
            <a:lvl1pPr marL="0" marR="0" indent="0">
              <a:lnSpc>
                <a:spcPct val="100000"/>
              </a:lnSpc>
              <a:spcBef>
                <a:spcPts val="1414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  <a:lvl2pPr marL="685799" marR="0" lvl="1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2pPr>
            <a:lvl3pPr marL="1143000" marR="0" lvl="2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3pPr>
            <a:lvl4pPr marL="1600200" marR="0" lvl="3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4pPr>
            <a:lvl5pPr marL="2057400" marR="0" lvl="4" indent="-228600" algn="l" rtl="0" hangingPunct="1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DejaVu Sans" pitchFamily="2"/>
                <a:cs typeface="Droid Sans" pitchFamily="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360" y="1701360"/>
            <a:ext cx="3250800" cy="315072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EBD5DF-8C3A-45D9-B587-6A7BDCE631E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9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360" y="377640"/>
            <a:ext cx="3250800" cy="132408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title" idx="4294967295"/>
          </p:nvPr>
        </p:nvSpPr>
        <p:spPr>
          <a:xfrm>
            <a:off x="4285800" y="815760"/>
            <a:ext cx="5101920" cy="4030200"/>
          </a:xfrm>
        </p:spPr>
        <p:txBody>
          <a:bodyPr anchor="t">
            <a:normAutofit/>
          </a:bodyPr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360" y="1701360"/>
            <a:ext cx="3250800" cy="315072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A4EB08-5F3A-491F-B6D3-20FD8E1385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2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0920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Autofit/>
          </a:bodyPr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0920" cy="32878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640" y="516456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Open Sans" pitchFamily="2"/>
                <a:cs typeface="Open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000" y="5164560"/>
            <a:ext cx="3194640" cy="3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>
            <a:noAutofit/>
          </a:bodyPr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Open Sans" pitchFamily="2"/>
                <a:cs typeface="Open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6640" y="516456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latin typeface="Tempora LGC Uni" pitchFamily="18"/>
                <a:ea typeface="Open Sans" pitchFamily="2"/>
                <a:cs typeface="Open Sans" pitchFamily="2"/>
              </a:defRPr>
            </a:lvl1pPr>
          </a:lstStyle>
          <a:p>
            <a:pPr lvl="0"/>
            <a:fld id="{D1F1BC34-C146-474A-9691-3EA8F631D9B3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buNone/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Open Sans" pitchFamily="18"/>
          <a:ea typeface="DejaVu Sans" pitchFamily="2"/>
          <a:cs typeface="Droid Sans" pitchFamily="2"/>
        </a:defRPr>
      </a:lvl1pPr>
    </p:titleStyle>
    <p:bodyStyle>
      <a:lvl1pPr marL="0" marR="0" lvl="0" indent="0" rtl="0" hangingPunct="0">
        <a:lnSpc>
          <a:spcPct val="100000"/>
        </a:lnSpc>
        <a:spcBef>
          <a:spcPts val="1414"/>
        </a:spcBef>
        <a:spcAft>
          <a:spcPts val="0"/>
        </a:spcAft>
        <a:buSzPct val="45000"/>
        <a:buFont typeface="OpenSymbol"/>
        <a:buChar char="●"/>
        <a:tabLst/>
        <a:defRPr lang="ru-RU" sz="32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Open Sans" pitchFamily="18"/>
          <a:ea typeface="DejaVu Sans" pitchFamily="2"/>
          <a:cs typeface="Droid Sans" pitchFamily="2"/>
        </a:defRPr>
      </a:lvl1pPr>
      <a:lvl2pPr marL="685799" marR="0" lvl="1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75000"/>
        <a:buFont typeface="OpenSymbol"/>
        <a:buChar char="–"/>
        <a:tabLst/>
        <a:defRPr lang="ru-RU" sz="2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18"/>
          <a:ea typeface="DejaVu Sans" pitchFamily="2"/>
          <a:cs typeface="Droid Sans" pitchFamily="2"/>
        </a:defRPr>
      </a:lvl2pPr>
      <a:lvl3pPr marL="1143000" marR="0" lvl="2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45000"/>
        <a:buFont typeface="OpenSymbol"/>
        <a:buChar char="●"/>
        <a:tabLst/>
        <a:defRPr lang="ru-RU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18"/>
          <a:ea typeface="DejaVu Sans" pitchFamily="2"/>
          <a:cs typeface="Droid Sans" pitchFamily="2"/>
        </a:defRPr>
      </a:lvl3pPr>
      <a:lvl4pPr marL="1600200" marR="0" lvl="3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75000"/>
        <a:buFont typeface="OpenSymbol"/>
        <a:buChar char="–"/>
        <a:tabLst/>
        <a:defRPr lang="ru-RU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18"/>
          <a:ea typeface="DejaVu Sans" pitchFamily="2"/>
          <a:cs typeface="Droid Sans" pitchFamily="2"/>
        </a:defRPr>
      </a:lvl4pPr>
      <a:lvl5pPr marL="2057400" marR="0" lvl="4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45000"/>
        <a:buFont typeface="OpenSymbol"/>
        <a:buChar char="●"/>
        <a:tabLst/>
        <a:defRPr lang="ru-RU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18"/>
          <a:ea typeface="DejaVu Sans" pitchFamily="2"/>
          <a:cs typeface="Droid San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280" cy="5669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03640" y="2375640"/>
            <a:ext cx="9070920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/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503640" y="3563280"/>
            <a:ext cx="8869320" cy="28828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503280" y="516456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Open Sans" pitchFamily="2"/>
                <a:cs typeface="Open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46640" y="5164560"/>
            <a:ext cx="319464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>
            <a:noAutofit/>
          </a:bodyPr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Open Sans" pitchFamily="2"/>
                <a:cs typeface="Open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7225920" y="516456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latin typeface="Liberation Serif" pitchFamily="18"/>
                <a:ea typeface="Open Sans" pitchFamily="2"/>
                <a:cs typeface="Open Sans" pitchFamily="2"/>
              </a:defRPr>
            </a:lvl1pPr>
          </a:lstStyle>
          <a:p>
            <a:pPr lvl="0"/>
            <a:fld id="{F90A2008-DB4C-4E5F-936B-5D4A5F17C87A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0">
        <a:buNone/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Open Sans" pitchFamily="18"/>
          <a:ea typeface="DejaVu Sans" pitchFamily="2"/>
          <a:cs typeface="Droid Sans" pitchFamily="2"/>
        </a:defRPr>
      </a:lvl1pPr>
    </p:titleStyle>
    <p:bodyStyle>
      <a:lvl1pPr marL="0" marR="0" lvl="0" indent="0" rtl="0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OpenSymbol"/>
        <a:buChar char="●"/>
        <a:tabLst/>
        <a:defRPr lang="ru-RU" sz="2400" b="0" i="0" u="none" strike="noStrike" kern="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Open Sans" pitchFamily="18"/>
          <a:ea typeface="DejaVu Sans" pitchFamily="2"/>
          <a:cs typeface="Droid Sans" pitchFamily="2"/>
        </a:defRPr>
      </a:lvl1pPr>
      <a:lvl2pPr marL="685799" marR="0" lvl="1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75000"/>
        <a:buFont typeface="OpenSymbol"/>
        <a:buChar char="–"/>
        <a:tabLst/>
        <a:defRPr lang="ru-RU" sz="2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18"/>
          <a:ea typeface="DejaVu Sans" pitchFamily="2"/>
          <a:cs typeface="Droid Sans" pitchFamily="2"/>
        </a:defRPr>
      </a:lvl2pPr>
      <a:lvl3pPr marL="1143000" marR="0" lvl="2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45000"/>
        <a:buFont typeface="OpenSymbol"/>
        <a:buChar char="●"/>
        <a:tabLst/>
        <a:defRPr lang="ru-RU" sz="2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18"/>
          <a:ea typeface="DejaVu Sans" pitchFamily="2"/>
          <a:cs typeface="Droid Sans" pitchFamily="2"/>
        </a:defRPr>
      </a:lvl3pPr>
      <a:lvl4pPr marL="1600200" marR="0" lvl="3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75000"/>
        <a:buFont typeface="OpenSymbol"/>
        <a:buChar char="–"/>
        <a:tabLst/>
        <a:defRPr lang="ru-RU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18"/>
          <a:ea typeface="DejaVu Sans" pitchFamily="2"/>
          <a:cs typeface="Droid Sans" pitchFamily="2"/>
        </a:defRPr>
      </a:lvl4pPr>
      <a:lvl5pPr marL="2057400" marR="0" lvl="4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45000"/>
        <a:buFont typeface="OpenSymbol"/>
        <a:buChar char="●"/>
        <a:tabLst/>
        <a:defRPr lang="ru-RU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18"/>
          <a:ea typeface="DejaVu Sans" pitchFamily="2"/>
          <a:cs typeface="Droid San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68720" y="1243440"/>
            <a:ext cx="9248040" cy="2769839"/>
          </a:xfrm>
        </p:spPr>
        <p:txBody>
          <a:bodyPr>
            <a:spAutoFit/>
          </a:bodyPr>
          <a:lstStyle/>
          <a:p>
            <a:pPr lvl="0"/>
            <a:r>
              <a:rPr lang="ru-RU" sz="6000">
                <a:solidFill>
                  <a:srgbClr val="000000"/>
                </a:solidFill>
                <a:latin typeface="Liberation Serif" pitchFamily="18"/>
              </a:rPr>
              <a:t>            Кровотечения ,        </a:t>
            </a:r>
            <a:br>
              <a:rPr lang="ru-RU" sz="6000">
                <a:solidFill>
                  <a:srgbClr val="000000"/>
                </a:solidFill>
                <a:latin typeface="Liberation Serif" pitchFamily="18"/>
              </a:rPr>
            </a:br>
            <a:r>
              <a:rPr lang="ru-RU" sz="6000">
                <a:solidFill>
                  <a:srgbClr val="000000"/>
                </a:solidFill>
                <a:latin typeface="Liberation Serif" pitchFamily="18"/>
              </a:rPr>
              <a:t>первая медицинская помощь.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6903360" y="4139640"/>
            <a:ext cx="2974320" cy="492480"/>
          </a:xfrm>
        </p:spPr>
        <p:txBody>
          <a:bodyPr anchor="ctr" anchorCtr="1">
            <a:spAutoFit/>
          </a:bodyPr>
          <a:lstStyle/>
          <a:p>
            <a:pPr lvl="0" algn="ctr">
              <a:buNone/>
            </a:pPr>
            <a:r>
              <a:rPr lang="ru-RU" sz="1600" kern="1200">
                <a:latin typeface="Liberation Sans" pitchFamily="18"/>
              </a:rPr>
              <a:t>Старший врач ГБУ РД «ДЦМК»  Джарулаева М.К.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1520" y="409680"/>
            <a:ext cx="6095519" cy="7077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Liberation Serif" pitchFamily="18"/>
                <a:ea typeface="DejaVu Sans" pitchFamily="2"/>
                <a:cs typeface="Droid Sans Devanagari" pitchFamily="2"/>
              </a:rPr>
              <a:t>Министерство здравоохранения Республики Дагестан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Liberation Serif" pitchFamily="18"/>
                <a:ea typeface="DejaVu Sans" pitchFamily="2"/>
                <a:cs typeface="Droid Sans Devanagari" pitchFamily="2"/>
              </a:rPr>
              <a:t>Дагестанский центр медицины катастроф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5400" y="5102280"/>
            <a:ext cx="994680" cy="369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roid Sans" pitchFamily="2"/>
              </a:rPr>
              <a:t>2025 г.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39" y="783720"/>
            <a:ext cx="6249960" cy="42739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02440" y="140760"/>
            <a:ext cx="4047119" cy="3693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roid Sans" pitchFamily="2"/>
              </a:rPr>
              <a:t>Мокрота при легочном кровотечении.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580040" y="723599"/>
            <a:ext cx="6591600" cy="260280"/>
          </a:xfrm>
        </p:spPr>
        <p:txBody>
          <a:bodyPr>
            <a:noAutofit/>
          </a:bodyPr>
          <a:lstStyle/>
          <a:p>
            <a:pPr lvl="0"/>
            <a:r>
              <a:rPr lang="ru-RU" sz="2000" b="1">
                <a:solidFill>
                  <a:srgbClr val="000000"/>
                </a:solidFill>
                <a:latin typeface="Liberation Serif" pitchFamily="18"/>
              </a:rPr>
              <a:t>Алгоритм  действий при острой кровопотере:</a:t>
            </a:r>
            <a:r>
              <a:rPr lang="ru-RU" sz="2000">
                <a:solidFill>
                  <a:srgbClr val="000000"/>
                </a:solidFill>
                <a:latin typeface="Liberation Serif" pitchFamily="18"/>
              </a:rPr>
              <a:t/>
            </a:r>
            <a:br>
              <a:rPr lang="ru-RU" sz="2000">
                <a:solidFill>
                  <a:srgbClr val="000000"/>
                </a:solidFill>
                <a:latin typeface="Liberation Serif" pitchFamily="18"/>
              </a:rPr>
            </a:br>
            <a:endParaRPr lang="ru-RU" sz="2000">
              <a:solidFill>
                <a:srgbClr val="000000"/>
              </a:solidFill>
              <a:latin typeface="Liberation Serif" pitchFamily="18"/>
            </a:endParaRPr>
          </a:p>
        </p:txBody>
      </p:sp>
      <p:grpSp>
        <p:nvGrpSpPr>
          <p:cNvPr id="3" name="Схема 6"/>
          <p:cNvGrpSpPr/>
          <p:nvPr/>
        </p:nvGrpSpPr>
        <p:grpSpPr>
          <a:xfrm>
            <a:off x="107280" y="1747080"/>
            <a:ext cx="9845640" cy="2344320"/>
            <a:chOff x="107280" y="1747080"/>
            <a:chExt cx="9845640" cy="2344320"/>
          </a:xfrm>
        </p:grpSpPr>
        <p:sp>
          <p:nvSpPr>
            <p:cNvPr id="4" name="Полилиния 3"/>
            <p:cNvSpPr/>
            <p:nvPr/>
          </p:nvSpPr>
          <p:spPr>
            <a:xfrm>
              <a:off x="107280" y="1764000"/>
              <a:ext cx="2344320" cy="2310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4256"/>
                <a:gd name="f7" fmla="val 2310100"/>
                <a:gd name="f8" fmla="val 1155050"/>
                <a:gd name="f9" fmla="val 517133"/>
                <a:gd name="f10" fmla="val 524780"/>
                <a:gd name="f11" fmla="val 1172128"/>
                <a:gd name="f12" fmla="val 1819476"/>
                <a:gd name="f13" fmla="val 1792967"/>
                <a:gd name="f14" fmla="+- 0 0 0"/>
                <a:gd name="f15" fmla="*/ f3 1 2344256"/>
                <a:gd name="f16" fmla="*/ f4 1 2310100"/>
                <a:gd name="f17" fmla="+- f7 0 f5"/>
                <a:gd name="f18" fmla="+- f6 0 f5"/>
                <a:gd name="f19" fmla="*/ f14 f0 1"/>
                <a:gd name="f20" fmla="*/ f18 1 2344256"/>
                <a:gd name="f21" fmla="*/ f17 1 2310100"/>
                <a:gd name="f22" fmla="*/ 0 f18 1"/>
                <a:gd name="f23" fmla="*/ 1155050 f17 1"/>
                <a:gd name="f24" fmla="*/ 1172128 f18 1"/>
                <a:gd name="f25" fmla="*/ 0 f17 1"/>
                <a:gd name="f26" fmla="*/ 2344256 f18 1"/>
                <a:gd name="f27" fmla="*/ 2310100 f17 1"/>
                <a:gd name="f28" fmla="*/ f19 1 f2"/>
                <a:gd name="f29" fmla="*/ f22 1 2344256"/>
                <a:gd name="f30" fmla="*/ f23 1 2310100"/>
                <a:gd name="f31" fmla="*/ f24 1 2344256"/>
                <a:gd name="f32" fmla="*/ f25 1 2310100"/>
                <a:gd name="f33" fmla="*/ f26 1 2344256"/>
                <a:gd name="f34" fmla="*/ f27 1 2310100"/>
                <a:gd name="f35" fmla="*/ f5 1 f20"/>
                <a:gd name="f36" fmla="*/ f6 1 f20"/>
                <a:gd name="f37" fmla="*/ f5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1"/>
                </a:cxn>
                <a:cxn ang="f39">
                  <a:pos x="f52" y="f55"/>
                </a:cxn>
                <a:cxn ang="f39">
                  <a:pos x="f50" y="f51"/>
                </a:cxn>
              </a:cxnLst>
              <a:rect l="f46" t="f49" r="f47" b="f48"/>
              <a:pathLst>
                <a:path w="2344256" h="231010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7"/>
                    <a:pt x="f11" y="f7"/>
                  </a:cubicBezTo>
                  <a:cubicBezTo>
                    <a:pt x="f10" y="f7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5B9BD5">
                <a:alpha val="50000"/>
              </a:srgbClr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472320" tIns="353520" rIns="472320" bIns="35352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499"/>
                </a:spcAft>
                <a:buNone/>
                <a:tabLst/>
              </a:pPr>
              <a:r>
                <a:rPr lang="ru-RU" sz="12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DejaVu Sans" pitchFamily="2"/>
                  <a:cs typeface="Droid Sans" pitchFamily="2"/>
                </a:rPr>
                <a:t>Обеспечить безопасные условия для оказания первой медицинской помощи;</a:t>
              </a: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982519" y="1747080"/>
              <a:ext cx="2344320" cy="2344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4256"/>
                <a:gd name="f7" fmla="val 1172128"/>
                <a:gd name="f8" fmla="val 524780"/>
                <a:gd name="f9" fmla="val 1819476"/>
                <a:gd name="f10" fmla="+- 0 0 0"/>
                <a:gd name="f11" fmla="*/ f3 1 2344256"/>
                <a:gd name="f12" fmla="*/ f4 1 2344256"/>
                <a:gd name="f13" fmla="+- f6 0 f5"/>
                <a:gd name="f14" fmla="*/ f10 f0 1"/>
                <a:gd name="f15" fmla="*/ f13 1 2344256"/>
                <a:gd name="f16" fmla="*/ 0 f13 1"/>
                <a:gd name="f17" fmla="*/ 1172128 f13 1"/>
                <a:gd name="f18" fmla="*/ 2344256 f13 1"/>
                <a:gd name="f19" fmla="*/ f14 1 f2"/>
                <a:gd name="f20" fmla="*/ f16 1 2344256"/>
                <a:gd name="f21" fmla="*/ f17 1 2344256"/>
                <a:gd name="f22" fmla="*/ f18 1 2344256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2344256" h="2344256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5B9BD5">
                <a:alpha val="50000"/>
              </a:srgbClr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472320" tIns="358560" rIns="472320" bIns="3585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499"/>
                </a:spcAft>
                <a:buNone/>
                <a:tabLst/>
              </a:pPr>
              <a:r>
                <a:rPr lang="ru-RU" sz="12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DejaVu Sans" pitchFamily="2"/>
                  <a:cs typeface="Droid Sans" pitchFamily="2"/>
                </a:rPr>
                <a:t>Убедиться в наличии признаков жизни у пострадавшего;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858119" y="1747080"/>
              <a:ext cx="2344320" cy="2344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4256"/>
                <a:gd name="f7" fmla="val 1172128"/>
                <a:gd name="f8" fmla="val 524780"/>
                <a:gd name="f9" fmla="val 1819476"/>
                <a:gd name="f10" fmla="+- 0 0 0"/>
                <a:gd name="f11" fmla="*/ f3 1 2344256"/>
                <a:gd name="f12" fmla="*/ f4 1 2344256"/>
                <a:gd name="f13" fmla="+- f6 0 f5"/>
                <a:gd name="f14" fmla="*/ f10 f0 1"/>
                <a:gd name="f15" fmla="*/ f13 1 2344256"/>
                <a:gd name="f16" fmla="*/ 0 f13 1"/>
                <a:gd name="f17" fmla="*/ 1172128 f13 1"/>
                <a:gd name="f18" fmla="*/ 2344256 f13 1"/>
                <a:gd name="f19" fmla="*/ f14 1 f2"/>
                <a:gd name="f20" fmla="*/ f16 1 2344256"/>
                <a:gd name="f21" fmla="*/ f17 1 2344256"/>
                <a:gd name="f22" fmla="*/ f18 1 2344256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2344256" h="2344256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5B9BD5">
                <a:alpha val="50000"/>
              </a:srgbClr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472320" tIns="358560" rIns="472320" bIns="3585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499"/>
                </a:spcAft>
                <a:buNone/>
                <a:tabLst/>
              </a:pPr>
              <a:r>
                <a:rPr lang="ru-RU" sz="12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DejaVu Sans" pitchFamily="2"/>
                  <a:cs typeface="Droid Sans" pitchFamily="2"/>
                </a:rPr>
                <a:t>Определить вид кровотечения;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5733360" y="1747080"/>
              <a:ext cx="2344320" cy="2344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4256"/>
                <a:gd name="f7" fmla="val 1172128"/>
                <a:gd name="f8" fmla="val 524780"/>
                <a:gd name="f9" fmla="val 1819476"/>
                <a:gd name="f10" fmla="+- 0 0 0"/>
                <a:gd name="f11" fmla="*/ f3 1 2344256"/>
                <a:gd name="f12" fmla="*/ f4 1 2344256"/>
                <a:gd name="f13" fmla="+- f6 0 f5"/>
                <a:gd name="f14" fmla="*/ f10 f0 1"/>
                <a:gd name="f15" fmla="*/ f13 1 2344256"/>
                <a:gd name="f16" fmla="*/ 0 f13 1"/>
                <a:gd name="f17" fmla="*/ 1172128 f13 1"/>
                <a:gd name="f18" fmla="*/ 2344256 f13 1"/>
                <a:gd name="f19" fmla="*/ f14 1 f2"/>
                <a:gd name="f20" fmla="*/ f16 1 2344256"/>
                <a:gd name="f21" fmla="*/ f17 1 2344256"/>
                <a:gd name="f22" fmla="*/ f18 1 2344256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2344256" h="2344256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5B9BD5">
                <a:alpha val="50000"/>
              </a:srgbClr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472320" tIns="358560" rIns="472320" bIns="35856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608600" y="1747080"/>
              <a:ext cx="2344320" cy="2344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4256"/>
                <a:gd name="f7" fmla="val 1172128"/>
                <a:gd name="f8" fmla="val 524780"/>
                <a:gd name="f9" fmla="val 1819476"/>
                <a:gd name="f10" fmla="+- 0 0 0"/>
                <a:gd name="f11" fmla="*/ f3 1 2344256"/>
                <a:gd name="f12" fmla="*/ f4 1 2344256"/>
                <a:gd name="f13" fmla="+- f6 0 f5"/>
                <a:gd name="f14" fmla="*/ f10 f0 1"/>
                <a:gd name="f15" fmla="*/ f13 1 2344256"/>
                <a:gd name="f16" fmla="*/ 0 f13 1"/>
                <a:gd name="f17" fmla="*/ 1172128 f13 1"/>
                <a:gd name="f18" fmla="*/ 2344256 f13 1"/>
                <a:gd name="f19" fmla="*/ f14 1 f2"/>
                <a:gd name="f20" fmla="*/ f16 1 2344256"/>
                <a:gd name="f21" fmla="*/ f17 1 2344256"/>
                <a:gd name="f22" fmla="*/ f18 1 2344256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2344256" h="2344256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5B9BD5">
                <a:alpha val="50000"/>
              </a:srgbClr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472320" tIns="358560" rIns="472320" bIns="3585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499"/>
                </a:spcAft>
                <a:buNone/>
                <a:tabLst/>
              </a:pPr>
              <a:r>
                <a:rPr lang="ru-RU" sz="12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DejaVu Sans" pitchFamily="2"/>
                  <a:cs typeface="Droid Sans" pitchFamily="2"/>
                </a:rPr>
                <a:t>Выполнить остановку кровотечения наиболее подходящим способом и по показаниям медикаментозную терапию.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68600" y="2441160"/>
            <a:ext cx="1440000" cy="11588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roid Sans" pitchFamily="2"/>
              </a:rPr>
              <a:t>Произвести обзорный осмотр для определения наличия кровопотери,определить:Ps,АД,ЧДД,ШИ.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11320" y="1319400"/>
          <a:ext cx="8240760" cy="3761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0560">
                  <a:extLst>
                    <a:ext uri="{9D8B030D-6E8A-4147-A177-3AD203B41FA5}">
                      <a16:colId xmlns:a16="http://schemas.microsoft.com/office/drawing/2014/main" val="496420810"/>
                    </a:ext>
                  </a:extLst>
                </a:gridCol>
                <a:gridCol w="4120560">
                  <a:extLst>
                    <a:ext uri="{9D8B030D-6E8A-4147-A177-3AD203B41FA5}">
                      <a16:colId xmlns:a16="http://schemas.microsoft.com/office/drawing/2014/main" val="712343699"/>
                    </a:ext>
                  </a:extLst>
                </a:gridCol>
              </a:tblGrid>
              <a:tr h="80172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OpenSymbol"/>
                        <a:buChar char="●"/>
                        <a:tabLst/>
                      </a:pPr>
                      <a:r>
                        <a:rPr lang="ru-RU" sz="1800" b="0" i="0" u="none" strike="noStrike" kern="1200" cap="none">
                          <a:ln>
                            <a:noFill/>
                          </a:ln>
                          <a:latin typeface="Open Sans" pitchFamily="18"/>
                          <a:ea typeface="DejaVu Sans" pitchFamily="2"/>
                          <a:cs typeface="Droid Sans" pitchFamily="2"/>
                        </a:rPr>
                        <a:t>          </a:t>
                      </a:r>
                      <a:r>
                        <a:rPr lang="ru-RU" sz="1800" b="0" i="0" u="none" strike="noStrike" kern="1200" cap="none">
                          <a:ln>
                            <a:noFill/>
                          </a:ln>
                          <a:solidFill>
                            <a:srgbClr val="0D0D0D"/>
                          </a:solidFill>
                          <a:latin typeface="Open Sans" pitchFamily="18"/>
                          <a:ea typeface="DejaVu Sans" pitchFamily="2"/>
                          <a:cs typeface="Droid Sans" pitchFamily="2"/>
                        </a:rPr>
                        <a:t>Индекс шока Альговера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OpenSymbol"/>
                        <a:buChar char="●"/>
                        <a:tabLst/>
                      </a:pPr>
                      <a:r>
                        <a:rPr lang="ru-RU" sz="18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Open Sans" pitchFamily="18"/>
                          <a:ea typeface="DejaVu Sans" pitchFamily="2"/>
                          <a:cs typeface="Droid Sans" pitchFamily="2"/>
                        </a:rPr>
                        <a:t>              Объем</a:t>
                      </a:r>
                      <a:r>
                        <a:rPr lang="ru-RU" sz="1800" b="1" i="0" u="none" strike="noStrike" kern="1200" cap="none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Open Sans" pitchFamily="18"/>
                          <a:ea typeface="DejaVu Sans" pitchFamily="2"/>
                          <a:cs typeface="Droid Sans" pitchFamily="2"/>
                        </a:rPr>
                        <a:t> кровопотере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46340"/>
                  </a:ext>
                </a:extLst>
              </a:tr>
              <a:tr h="74015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OpenSymbol"/>
                        <a:buChar char="●"/>
                        <a:tabLst/>
                      </a:pPr>
                      <a:r>
                        <a:rPr lang="ru-RU" sz="2400" b="0" i="0" u="none" strike="noStrike" kern="1200" cap="none">
                          <a:ln>
                            <a:noFill/>
                          </a:ln>
                          <a:latin typeface="Open Sans" pitchFamily="18"/>
                          <a:ea typeface="DejaVu Sans" pitchFamily="2"/>
                          <a:cs typeface="Droid Sans" pitchFamily="2"/>
                        </a:rPr>
                        <a:t>                        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OpenSymbol"/>
                        <a:buChar char="●"/>
                        <a:tabLst/>
                      </a:pPr>
                      <a:r>
                        <a:rPr lang="ru-RU" sz="2400" b="0" i="0" u="none" strike="noStrike" kern="1200" cap="none">
                          <a:ln>
                            <a:noFill/>
                          </a:ln>
                          <a:latin typeface="Open Sans" pitchFamily="18"/>
                          <a:ea typeface="DejaVu Sans" pitchFamily="2"/>
                          <a:cs typeface="Droid Sans" pitchFamily="2"/>
                        </a:rPr>
                        <a:t>                       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734831"/>
                  </a:ext>
                </a:extLst>
              </a:tr>
              <a:tr h="74015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OpenSymbol"/>
                        <a:buChar char="●"/>
                        <a:tabLst/>
                      </a:pPr>
                      <a:r>
                        <a:rPr lang="ru-RU" sz="2400" b="0" i="0" u="none" strike="noStrike" kern="1200" cap="none">
                          <a:ln>
                            <a:noFill/>
                          </a:ln>
                          <a:latin typeface="Open Sans" pitchFamily="18"/>
                          <a:ea typeface="DejaVu Sans" pitchFamily="2"/>
                          <a:cs typeface="Droid Sans" pitchFamily="2"/>
                        </a:rPr>
                        <a:t>                     0.9-1.2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OpenSymbol"/>
                        <a:buChar char="●"/>
                        <a:tabLst/>
                      </a:pPr>
                      <a:r>
                        <a:rPr lang="ru-RU" sz="2400" b="0" i="0" u="none" strike="noStrike" kern="1200" cap="none">
                          <a:ln>
                            <a:noFill/>
                          </a:ln>
                          <a:latin typeface="Open Sans" pitchFamily="18"/>
                          <a:ea typeface="DejaVu Sans" pitchFamily="2"/>
                          <a:cs typeface="Droid Sans" pitchFamily="2"/>
                        </a:rPr>
                        <a:t>                       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130311"/>
                  </a:ext>
                </a:extLst>
              </a:tr>
              <a:tr h="74015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OpenSymbol"/>
                        <a:buChar char="●"/>
                        <a:tabLst/>
                      </a:pPr>
                      <a:r>
                        <a:rPr lang="ru-RU" sz="2400" b="0" i="0" u="none" strike="noStrike" kern="1200" cap="none">
                          <a:ln>
                            <a:noFill/>
                          </a:ln>
                          <a:latin typeface="Open Sans" pitchFamily="18"/>
                          <a:ea typeface="DejaVu Sans" pitchFamily="2"/>
                          <a:cs typeface="Droid Sans" pitchFamily="2"/>
                        </a:rPr>
                        <a:t>                    1.3-1.4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OpenSymbol"/>
                        <a:buChar char="●"/>
                        <a:tabLst/>
                      </a:pPr>
                      <a:r>
                        <a:rPr lang="ru-RU" sz="2400" b="0" i="0" u="none" strike="noStrike" kern="1200" cap="none">
                          <a:ln>
                            <a:noFill/>
                          </a:ln>
                          <a:latin typeface="Open Sans" pitchFamily="18"/>
                          <a:ea typeface="DejaVu Sans" pitchFamily="2"/>
                          <a:cs typeface="Droid Sans" pitchFamily="2"/>
                        </a:rPr>
                        <a:t>                        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519490"/>
                  </a:ext>
                </a:extLst>
              </a:tr>
              <a:tr h="739439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OpenSymbol"/>
                        <a:buChar char="●"/>
                        <a:tabLst/>
                      </a:pPr>
                      <a:r>
                        <a:rPr lang="ru-RU" sz="2400" b="0" i="0" u="none" strike="noStrike" kern="1200" cap="none">
                          <a:ln>
                            <a:noFill/>
                          </a:ln>
                          <a:latin typeface="Open Sans" pitchFamily="18"/>
                          <a:ea typeface="DejaVu Sans" pitchFamily="2"/>
                          <a:cs typeface="Droid Sans" pitchFamily="2"/>
                        </a:rPr>
                        <a:t>                       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45000"/>
                        <a:buFont typeface="OpenSymbol"/>
                        <a:buChar char="●"/>
                        <a:tabLst/>
                      </a:pPr>
                      <a:r>
                        <a:rPr lang="ru-RU" sz="2400" b="0" i="0" u="none" strike="noStrike" kern="1200" cap="none">
                          <a:ln>
                            <a:noFill/>
                          </a:ln>
                          <a:latin typeface="Open Sans" pitchFamily="18"/>
                          <a:ea typeface="DejaVu Sans" pitchFamily="2"/>
                          <a:cs typeface="Droid Sans" pitchFamily="2"/>
                        </a:rPr>
                        <a:t>                         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31529"/>
                  </a:ext>
                </a:extLst>
              </a:tr>
            </a:tbl>
          </a:graphicData>
        </a:graphic>
      </p:graphicFrame>
      <p:sp>
        <p:nvSpPr>
          <p:cNvPr id="3" name="TextBox 4"/>
          <p:cNvSpPr txBox="1"/>
          <p:nvPr/>
        </p:nvSpPr>
        <p:spPr>
          <a:xfrm>
            <a:off x="3518639" y="312480"/>
            <a:ext cx="4010759" cy="369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roid Sans" pitchFamily="2"/>
              </a:rPr>
              <a:t>Шоковый индекс (ШИ) Альговера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7559" y="417960"/>
            <a:ext cx="9343800" cy="569160"/>
          </a:xfrm>
        </p:spPr>
        <p:txBody>
          <a:bodyPr/>
          <a:lstStyle/>
          <a:p>
            <a:pPr lvl="0"/>
            <a:r>
              <a:rPr lang="ru-RU" sz="2500">
                <a:solidFill>
                  <a:srgbClr val="000000"/>
                </a:solidFill>
                <a:latin typeface="Calibri" pitchFamily="18"/>
              </a:rPr>
              <a:t>Методы  остановки кровотечения.</a:t>
            </a:r>
            <a:br>
              <a:rPr lang="ru-RU" sz="2500">
                <a:solidFill>
                  <a:srgbClr val="000000"/>
                </a:solidFill>
                <a:latin typeface="Calibri" pitchFamily="18"/>
              </a:rPr>
            </a:br>
            <a:endParaRPr lang="ru-RU" sz="2500">
              <a:solidFill>
                <a:srgbClr val="000000"/>
              </a:solidFill>
              <a:latin typeface="Calibri" pitchFamily="18"/>
            </a:endParaRPr>
          </a:p>
        </p:txBody>
      </p:sp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204" r="-167" b="4267"/>
          <a:stretch>
            <a:fillRect/>
          </a:stretch>
        </p:blipFill>
        <p:spPr>
          <a:xfrm>
            <a:off x="1290600" y="1356480"/>
            <a:ext cx="7497360" cy="37983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6"/>
          <p:cNvSpPr txBox="1"/>
          <p:nvPr/>
        </p:nvSpPr>
        <p:spPr>
          <a:xfrm>
            <a:off x="1999439" y="987120"/>
            <a:ext cx="1548000" cy="3693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roid Sans" pitchFamily="2"/>
              </a:rPr>
              <a:t>Капиллярное.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5757840" y="987120"/>
            <a:ext cx="1128960" cy="3693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roid Sans" pitchFamily="2"/>
              </a:rPr>
              <a:t>Венозное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59" y="536760"/>
            <a:ext cx="8217720" cy="45968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0000" y="900000"/>
            <a:ext cx="7890840" cy="36439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-     Катетеризация вены или внутрикостный доступ;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-     Натрия хлорид 0.9%-500,0 в/венно капельно;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-     Транексамовая кислота 750 мг в/венно;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-     Ингаляция кислородом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-     ЭКГ при подозрении на сопутствующую кардиальную патологию.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Open Sans" pitchFamily="18"/>
              <a:ea typeface="DejaVu Sans" pitchFamily="2"/>
              <a:cs typeface="Droid Sans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При САД выше  80 мм.рт.ст.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-     ГЭК 6%  250- 500 мл. в/венно капельно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При САД 60-80 мм.рт.ст.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-      Натрия хлорид 0.9%  500-1000мл. в/венно капельно;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-      ГЭК 6%   500 мл. в/венно капельно.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При САД меньше 60 мм.рт.ст.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-      Установка 2-го в/венного катетера одновременно: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-      Натрия хлорид 0.9%  1000мл. в/венно струйно;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-      ГЭК 6%   500-1000 мл. в/венно капельно.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2920" y="180000"/>
            <a:ext cx="6157080" cy="4615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DejaVu Sans" pitchFamily="2"/>
                <a:cs typeface="Droid Sans" pitchFamily="2"/>
              </a:rPr>
              <a:t>Стандарт медицинской оказания  помощи: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360" y="359640"/>
            <a:ext cx="4093920" cy="401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 Литература: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0000" y="1440000"/>
            <a:ext cx="6660000" cy="3780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1. Алгоритмы оказания скорой и неотложной помощи,под редакцией А.С. Пучкова,2023 г.,Москва.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Open Sans" pitchFamily="18"/>
              <a:ea typeface="DejaVu Sans" pitchFamily="2"/>
              <a:cs typeface="Droid Sans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2. Скорая медицинская помощь,под редакцией С.Ф.Багненко ,2024г. Москва.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Open Sans" pitchFamily="18"/>
              <a:ea typeface="DejaVu Sans" pitchFamily="2"/>
              <a:cs typeface="Droid Sans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3. Основы диагностики и терапии неотложных состояний: руководство для врачей,автор:А.В.Суворов,К.А.Свешников. Н.Новгород 2017г.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60"/>
            <a:ext cx="10080000" cy="56696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0000" y="-33840"/>
            <a:ext cx="4973760" cy="7538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                                                                                  </a:t>
            </a:r>
            <a:r>
              <a:rPr lang="ru-RU" sz="2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Кровотечения.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51040" y="1982519"/>
            <a:ext cx="1771560" cy="20170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Open Sans" pitchFamily="18"/>
              <a:ea typeface="DejaVu Sans" pitchFamily="2"/>
              <a:cs typeface="Droid Sans" pitchFamily="2"/>
            </a:endParaRPr>
          </a:p>
        </p:txBody>
      </p:sp>
      <p:sp>
        <p:nvSpPr>
          <p:cNvPr id="4" name="Скругленный прямоугольник 9"/>
          <p:cNvSpPr/>
          <p:nvPr/>
        </p:nvSpPr>
        <p:spPr>
          <a:xfrm>
            <a:off x="723599" y="1938960"/>
            <a:ext cx="3089880" cy="193751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BE5D6"/>
          </a:solidFill>
          <a:ln w="12600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cap="none" spc="0" baseline="0">
                <a:ln>
                  <a:noFill/>
                </a:ln>
                <a:solidFill>
                  <a:srgbClr val="595959"/>
                </a:solidFill>
                <a:latin typeface="Calibri" pitchFamily="18"/>
                <a:ea typeface="DejaVu Sans" pitchFamily="2"/>
                <a:cs typeface="Droid Sans" pitchFamily="2"/>
              </a:rPr>
              <a:t>Кровотечение из сосуда.</a:t>
            </a:r>
          </a:p>
        </p:txBody>
      </p:sp>
      <p:sp>
        <p:nvSpPr>
          <p:cNvPr id="5" name="Блок-схема: процесс 25"/>
          <p:cNvSpPr/>
          <p:nvPr/>
        </p:nvSpPr>
        <p:spPr>
          <a:xfrm>
            <a:off x="4469040" y="3471479"/>
            <a:ext cx="1999439" cy="105624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8CBAD"/>
          </a:solidFill>
          <a:ln w="12600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spc="0" baseline="0">
                <a:ln>
                  <a:noFill/>
                </a:ln>
                <a:solidFill>
                  <a:srgbClr val="595959"/>
                </a:solidFill>
                <a:latin typeface="Calibri" pitchFamily="18"/>
                <a:ea typeface="DejaVu Sans" pitchFamily="2"/>
                <a:cs typeface="Droid Sans" pitchFamily="2"/>
              </a:rPr>
              <a:t>Внутреннее</a:t>
            </a:r>
          </a:p>
        </p:txBody>
      </p:sp>
      <p:sp>
        <p:nvSpPr>
          <p:cNvPr id="6" name="Блок-схема: процесс 26"/>
          <p:cNvSpPr/>
          <p:nvPr/>
        </p:nvSpPr>
        <p:spPr>
          <a:xfrm>
            <a:off x="4469040" y="1091519"/>
            <a:ext cx="1999439" cy="1056240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+- f3 0 f2"/>
              <a:gd name="f7" fmla="*/ f2 1 f6"/>
              <a:gd name="f8" fmla="*/ f3 1 f6"/>
              <a:gd name="f9" fmla="*/ f7 f4 1"/>
              <a:gd name="f10" fmla="*/ f8 f4 1"/>
              <a:gd name="f11" fmla="*/ f8 f5 1"/>
              <a:gd name="f12" fmla="*/ f7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" t="f12" r="f10" b="f11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8CBAD"/>
          </a:solidFill>
          <a:ln w="12600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spc="0" baseline="0">
                <a:ln>
                  <a:noFill/>
                </a:ln>
                <a:solidFill>
                  <a:srgbClr val="595959"/>
                </a:solidFill>
                <a:latin typeface="Calibri" pitchFamily="18"/>
                <a:ea typeface="DejaVu Sans" pitchFamily="2"/>
                <a:cs typeface="Droid Sans" pitchFamily="2"/>
              </a:rPr>
              <a:t>Наружное</a:t>
            </a:r>
          </a:p>
        </p:txBody>
      </p:sp>
      <p:sp>
        <p:nvSpPr>
          <p:cNvPr id="7" name="Блок-схема: знак завершения 41"/>
          <p:cNvSpPr/>
          <p:nvPr/>
        </p:nvSpPr>
        <p:spPr>
          <a:xfrm>
            <a:off x="7184520" y="4527720"/>
            <a:ext cx="2118960" cy="74087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0"/>
              <a:gd name="f6" fmla="val 21600"/>
              <a:gd name="f7" fmla="val 3475"/>
              <a:gd name="f8" fmla="val 18125"/>
              <a:gd name="f9" fmla="val 10800"/>
              <a:gd name="f10" fmla="*/ f3 1 21600"/>
              <a:gd name="f11" fmla="*/ f4 1 21600"/>
              <a:gd name="f12" fmla="+- f6 0 f5"/>
              <a:gd name="f13" fmla="*/ f12 1 21600"/>
              <a:gd name="f14" fmla="*/ f12 1018 1"/>
              <a:gd name="f15" fmla="*/ f12 20582 1"/>
              <a:gd name="f16" fmla="*/ f12 3163 1"/>
              <a:gd name="f17" fmla="*/ f12 18437 1"/>
              <a:gd name="f18" fmla="*/ f14 1 21600"/>
              <a:gd name="f19" fmla="*/ f15 1 21600"/>
              <a:gd name="f20" fmla="*/ f16 1 21600"/>
              <a:gd name="f21" fmla="*/ f17 1 21600"/>
              <a:gd name="f22" fmla="*/ f18 1 f13"/>
              <a:gd name="f23" fmla="*/ f19 1 f13"/>
              <a:gd name="f24" fmla="*/ f20 1 f13"/>
              <a:gd name="f25" fmla="*/ f21 1 f13"/>
              <a:gd name="f26" fmla="*/ f22 f10 1"/>
              <a:gd name="f27" fmla="*/ f23 f10 1"/>
              <a:gd name="f28" fmla="*/ f25 f11 1"/>
              <a:gd name="f29" fmla="*/ f2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21600" h="21600">
                <a:moveTo>
                  <a:pt x="f7" y="f5"/>
                </a:moveTo>
                <a:lnTo>
                  <a:pt x="f8" y="f5"/>
                </a:lnTo>
                <a:arcTo wR="f7" hR="f9" stAng="f2" swAng="f0"/>
                <a:lnTo>
                  <a:pt x="f7" y="f6"/>
                </a:lnTo>
                <a:arcTo wR="f7" hR="f9" stAng="f1" swAng="f0"/>
                <a:close/>
              </a:path>
            </a:pathLst>
          </a:custGeom>
          <a:solidFill>
            <a:srgbClr val="F4B183"/>
          </a:solidFill>
          <a:ln w="12600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spc="0" baseline="0">
                <a:ln>
                  <a:noFill/>
                </a:ln>
                <a:solidFill>
                  <a:srgbClr val="595959"/>
                </a:solidFill>
                <a:latin typeface="Calibri" pitchFamily="18"/>
                <a:ea typeface="DejaVu Sans" pitchFamily="2"/>
                <a:cs typeface="Droid Sans" pitchFamily="2"/>
              </a:rPr>
              <a:t>Закрытое</a:t>
            </a:r>
          </a:p>
        </p:txBody>
      </p:sp>
      <p:sp>
        <p:nvSpPr>
          <p:cNvPr id="8" name="Блок-схема: знак завершения 46"/>
          <p:cNvSpPr/>
          <p:nvPr/>
        </p:nvSpPr>
        <p:spPr>
          <a:xfrm>
            <a:off x="7184520" y="2639160"/>
            <a:ext cx="2039759" cy="7394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0"/>
              <a:gd name="f6" fmla="val 21600"/>
              <a:gd name="f7" fmla="val 3475"/>
              <a:gd name="f8" fmla="val 18125"/>
              <a:gd name="f9" fmla="val 10800"/>
              <a:gd name="f10" fmla="*/ f3 1 21600"/>
              <a:gd name="f11" fmla="*/ f4 1 21600"/>
              <a:gd name="f12" fmla="+- f6 0 f5"/>
              <a:gd name="f13" fmla="*/ f12 1 21600"/>
              <a:gd name="f14" fmla="*/ f12 1018 1"/>
              <a:gd name="f15" fmla="*/ f12 20582 1"/>
              <a:gd name="f16" fmla="*/ f12 3163 1"/>
              <a:gd name="f17" fmla="*/ f12 18437 1"/>
              <a:gd name="f18" fmla="*/ f14 1 21600"/>
              <a:gd name="f19" fmla="*/ f15 1 21600"/>
              <a:gd name="f20" fmla="*/ f16 1 21600"/>
              <a:gd name="f21" fmla="*/ f17 1 21600"/>
              <a:gd name="f22" fmla="*/ f18 1 f13"/>
              <a:gd name="f23" fmla="*/ f19 1 f13"/>
              <a:gd name="f24" fmla="*/ f20 1 f13"/>
              <a:gd name="f25" fmla="*/ f21 1 f13"/>
              <a:gd name="f26" fmla="*/ f22 f10 1"/>
              <a:gd name="f27" fmla="*/ f23 f10 1"/>
              <a:gd name="f28" fmla="*/ f25 f11 1"/>
              <a:gd name="f29" fmla="*/ f2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21600" h="21600">
                <a:moveTo>
                  <a:pt x="f7" y="f5"/>
                </a:moveTo>
                <a:lnTo>
                  <a:pt x="f8" y="f5"/>
                </a:lnTo>
                <a:arcTo wR="f7" hR="f9" stAng="f2" swAng="f0"/>
                <a:lnTo>
                  <a:pt x="f7" y="f6"/>
                </a:lnTo>
                <a:arcTo wR="f7" hR="f9" stAng="f1" swAng="f0"/>
                <a:close/>
              </a:path>
            </a:pathLst>
          </a:custGeom>
          <a:solidFill>
            <a:srgbClr val="F4B183"/>
          </a:solidFill>
          <a:ln w="12600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spc="0" baseline="0">
                <a:ln>
                  <a:noFill/>
                </a:ln>
                <a:solidFill>
                  <a:srgbClr val="595959"/>
                </a:solidFill>
                <a:latin typeface="Calibri" pitchFamily="18"/>
                <a:ea typeface="DejaVu Sans" pitchFamily="2"/>
                <a:cs typeface="Droid Sans" pitchFamily="2"/>
              </a:rPr>
              <a:t>Открытое</a:t>
            </a:r>
          </a:p>
        </p:txBody>
      </p:sp>
      <p:cxnSp>
        <p:nvCxnSpPr>
          <p:cNvPr id="9" name="Прямая со стрелкой 50"/>
          <p:cNvCxnSpPr/>
          <p:nvPr/>
        </p:nvCxnSpPr>
        <p:spPr>
          <a:xfrm>
            <a:off x="3835800" y="3378600"/>
            <a:ext cx="592920" cy="456480"/>
          </a:xfrm>
          <a:prstGeom prst="straightConnector1">
            <a:avLst/>
          </a:prstGeom>
          <a:noFill/>
          <a:ln w="6480" cap="flat">
            <a:solidFill>
              <a:srgbClr val="0D0D0D"/>
            </a:solidFill>
            <a:prstDash val="solid"/>
            <a:miter/>
            <a:tailEnd type="arrow"/>
          </a:ln>
        </p:spPr>
      </p:cxnSp>
      <p:cxnSp>
        <p:nvCxnSpPr>
          <p:cNvPr id="10" name="Прямая со стрелкой 57"/>
          <p:cNvCxnSpPr/>
          <p:nvPr/>
        </p:nvCxnSpPr>
        <p:spPr>
          <a:xfrm flipV="1">
            <a:off x="6508799" y="3303720"/>
            <a:ext cx="675721" cy="572759"/>
          </a:xfrm>
          <a:prstGeom prst="straightConnector1">
            <a:avLst/>
          </a:prstGeom>
          <a:noFill/>
          <a:ln w="6480" cap="flat">
            <a:solidFill>
              <a:srgbClr val="0D0D0D"/>
            </a:solidFill>
            <a:prstDash val="solid"/>
            <a:miter/>
            <a:tailEnd type="arrow"/>
          </a:ln>
        </p:spPr>
      </p:cxnSp>
      <p:cxnSp>
        <p:nvCxnSpPr>
          <p:cNvPr id="11" name="Прямая со стрелкой 59"/>
          <p:cNvCxnSpPr/>
          <p:nvPr/>
        </p:nvCxnSpPr>
        <p:spPr>
          <a:xfrm flipV="1">
            <a:off x="3844800" y="1815480"/>
            <a:ext cx="583920" cy="664560"/>
          </a:xfrm>
          <a:prstGeom prst="straightConnector1">
            <a:avLst/>
          </a:prstGeom>
          <a:noFill/>
          <a:ln w="6480" cap="flat">
            <a:solidFill>
              <a:srgbClr val="0D0D0D"/>
            </a:solidFill>
            <a:prstDash val="solid"/>
            <a:miter/>
            <a:tailEnd type="arrow"/>
          </a:ln>
        </p:spPr>
      </p:cxnSp>
      <p:cxnSp>
        <p:nvCxnSpPr>
          <p:cNvPr id="12" name="Прямая со стрелкой 62"/>
          <p:cNvCxnSpPr/>
          <p:nvPr/>
        </p:nvCxnSpPr>
        <p:spPr>
          <a:xfrm>
            <a:off x="6508799" y="4170240"/>
            <a:ext cx="675721" cy="624600"/>
          </a:xfrm>
          <a:prstGeom prst="straightConnector1">
            <a:avLst/>
          </a:prstGeom>
          <a:noFill/>
          <a:ln w="6480" cap="flat">
            <a:solidFill>
              <a:srgbClr val="0D0D0D"/>
            </a:solidFill>
            <a:prstDash val="solid"/>
            <a:miter/>
            <a:tailEnd type="arrow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266120" y="0"/>
            <a:ext cx="6993720" cy="677160"/>
          </a:xfrm>
        </p:spPr>
        <p:txBody>
          <a:bodyPr>
            <a:spAutoFit/>
          </a:bodyPr>
          <a:lstStyle/>
          <a:p>
            <a:pPr lvl="0"/>
            <a:r>
              <a:rPr lang="ru-RU">
                <a:solidFill>
                  <a:srgbClr val="000000"/>
                </a:solidFill>
              </a:rPr>
              <a:t>Виды кровотечений</a:t>
            </a:r>
          </a:p>
        </p:txBody>
      </p:sp>
      <p:grpSp>
        <p:nvGrpSpPr>
          <p:cNvPr id="3" name="Схема 4"/>
          <p:cNvGrpSpPr/>
          <p:nvPr/>
        </p:nvGrpSpPr>
        <p:grpSpPr>
          <a:xfrm>
            <a:off x="729000" y="-510480"/>
            <a:ext cx="8404919" cy="6091920"/>
            <a:chOff x="729000" y="-510480"/>
            <a:chExt cx="8404919" cy="6091920"/>
          </a:xfrm>
        </p:grpSpPr>
        <p:sp>
          <p:nvSpPr>
            <p:cNvPr id="4" name="Полилиния 3"/>
            <p:cNvSpPr/>
            <p:nvPr/>
          </p:nvSpPr>
          <p:spPr>
            <a:xfrm>
              <a:off x="4197600" y="677160"/>
              <a:ext cx="1773719" cy="16826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3770"/>
                <a:gd name="f7" fmla="val 1682638"/>
                <a:gd name="f8" fmla="val 280445"/>
                <a:gd name="f9" fmla="val 125560"/>
                <a:gd name="f10" fmla="val 1493325"/>
                <a:gd name="f11" fmla="val 1648210"/>
                <a:gd name="f12" fmla="val 1402193"/>
                <a:gd name="f13" fmla="val 1557078"/>
                <a:gd name="f14" fmla="+- 0 0 0"/>
                <a:gd name="f15" fmla="*/ f3 1 1773770"/>
                <a:gd name="f16" fmla="*/ f4 1 1682638"/>
                <a:gd name="f17" fmla="+- f7 0 f5"/>
                <a:gd name="f18" fmla="+- f6 0 f5"/>
                <a:gd name="f19" fmla="*/ f14 f0 1"/>
                <a:gd name="f20" fmla="*/ f18 1 1773770"/>
                <a:gd name="f21" fmla="*/ f17 1 1682638"/>
                <a:gd name="f22" fmla="*/ 0 f18 1"/>
                <a:gd name="f23" fmla="*/ 280445 f17 1"/>
                <a:gd name="f24" fmla="*/ 280445 f18 1"/>
                <a:gd name="f25" fmla="*/ 0 f17 1"/>
                <a:gd name="f26" fmla="*/ 1493325 f18 1"/>
                <a:gd name="f27" fmla="*/ 1773770 f18 1"/>
                <a:gd name="f28" fmla="*/ 1402193 f17 1"/>
                <a:gd name="f29" fmla="*/ 1682638 f17 1"/>
                <a:gd name="f30" fmla="*/ f19 1 f2"/>
                <a:gd name="f31" fmla="*/ f22 1 1773770"/>
                <a:gd name="f32" fmla="*/ f23 1 1682638"/>
                <a:gd name="f33" fmla="*/ f24 1 1773770"/>
                <a:gd name="f34" fmla="*/ f25 1 1682638"/>
                <a:gd name="f35" fmla="*/ f26 1 1773770"/>
                <a:gd name="f36" fmla="*/ f27 1 1773770"/>
                <a:gd name="f37" fmla="*/ f28 1 1682638"/>
                <a:gd name="f38" fmla="*/ f29 1 168263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773770" h="168263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blipFill>
              <a:blip r:embed="rId3">
                <a:alphaModFix/>
              </a:blip>
              <a:stretch>
                <a:fillRect/>
              </a:stretch>
            </a:blip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58400" tIns="158400" rIns="158400" bIns="1584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5038200" y="1494360"/>
              <a:ext cx="4087080" cy="4087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87174"/>
                <a:gd name="f4" fmla="val 950719"/>
                <a:gd name="f5" fmla="val 316772"/>
                <a:gd name="f6" fmla="val 2043587"/>
                <a:gd name="f7" fmla="val 14260264"/>
                <a:gd name="f8" fmla="val 3580098"/>
                <a:gd name="f9" fmla="*/ f0 1 4087174"/>
                <a:gd name="f10" fmla="*/ f1 1 4087174"/>
                <a:gd name="f11" fmla="+- f3 0 f2"/>
                <a:gd name="f12" fmla="*/ f11 1 4087174"/>
                <a:gd name="f13" fmla="*/ 0 1 f12"/>
                <a:gd name="f14" fmla="*/ 4087174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4087174" h="4087174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6480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7465680" y="1732319"/>
              <a:ext cx="1668239" cy="1710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8314"/>
                <a:gd name="f7" fmla="val 1710317"/>
                <a:gd name="f8" fmla="val 278058"/>
                <a:gd name="f9" fmla="val 124491"/>
                <a:gd name="f10" fmla="val 1390256"/>
                <a:gd name="f11" fmla="val 1543823"/>
                <a:gd name="f12" fmla="val 1432259"/>
                <a:gd name="f13" fmla="val 1585826"/>
                <a:gd name="f14" fmla="+- 0 0 0"/>
                <a:gd name="f15" fmla="*/ f3 1 1668314"/>
                <a:gd name="f16" fmla="*/ f4 1 1710317"/>
                <a:gd name="f17" fmla="+- f7 0 f5"/>
                <a:gd name="f18" fmla="+- f6 0 f5"/>
                <a:gd name="f19" fmla="*/ f14 f0 1"/>
                <a:gd name="f20" fmla="*/ f18 1 1668314"/>
                <a:gd name="f21" fmla="*/ f17 1 1710317"/>
                <a:gd name="f22" fmla="*/ 0 f18 1"/>
                <a:gd name="f23" fmla="*/ 278058 f17 1"/>
                <a:gd name="f24" fmla="*/ 278058 f18 1"/>
                <a:gd name="f25" fmla="*/ 0 f17 1"/>
                <a:gd name="f26" fmla="*/ 1390256 f18 1"/>
                <a:gd name="f27" fmla="*/ 1668314 f18 1"/>
                <a:gd name="f28" fmla="*/ 1432259 f17 1"/>
                <a:gd name="f29" fmla="*/ 1710317 f17 1"/>
                <a:gd name="f30" fmla="*/ f19 1 f2"/>
                <a:gd name="f31" fmla="*/ f22 1 1668314"/>
                <a:gd name="f32" fmla="*/ f23 1 1710317"/>
                <a:gd name="f33" fmla="*/ f24 1 1668314"/>
                <a:gd name="f34" fmla="*/ f25 1 1710317"/>
                <a:gd name="f35" fmla="*/ f26 1 1668314"/>
                <a:gd name="f36" fmla="*/ f27 1 1668314"/>
                <a:gd name="f37" fmla="*/ f28 1 1710317"/>
                <a:gd name="f38" fmla="*/ f29 1 171031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668314" h="171031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blipFill>
              <a:blip r:embed="rId4">
                <a:alphaModFix/>
              </a:blip>
              <a:stretch>
                <a:fillRect/>
              </a:stretch>
            </a:blip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57680" tIns="157680" rIns="157680" bIns="15768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929480" y="-132120"/>
              <a:ext cx="4087080" cy="4087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87174"/>
                <a:gd name="f4" fmla="val 3385158"/>
                <a:gd name="f5" fmla="val 3585156"/>
                <a:gd name="f6" fmla="val 2043587"/>
                <a:gd name="f7" fmla="val 2938089"/>
                <a:gd name="f8" fmla="val 2709578"/>
                <a:gd name="f9" fmla="*/ f0 1 4087174"/>
                <a:gd name="f10" fmla="*/ f1 1 4087174"/>
                <a:gd name="f11" fmla="+- f3 0 f2"/>
                <a:gd name="f12" fmla="*/ f11 1 4087174"/>
                <a:gd name="f13" fmla="*/ 0 1 f12"/>
                <a:gd name="f14" fmla="*/ 4087174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4087174" h="4087174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6480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676840" y="3948480"/>
              <a:ext cx="1574280" cy="10231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4207"/>
                <a:gd name="f7" fmla="val 1023235"/>
                <a:gd name="f8" fmla="val 170543"/>
                <a:gd name="f9" fmla="val 76355"/>
                <a:gd name="f10" fmla="val 1403664"/>
                <a:gd name="f11" fmla="val 1497852"/>
                <a:gd name="f12" fmla="val 852692"/>
                <a:gd name="f13" fmla="val 946880"/>
                <a:gd name="f14" fmla="+- 0 0 0"/>
                <a:gd name="f15" fmla="*/ f3 1 1574207"/>
                <a:gd name="f16" fmla="*/ f4 1 1023235"/>
                <a:gd name="f17" fmla="+- f7 0 f5"/>
                <a:gd name="f18" fmla="+- f6 0 f5"/>
                <a:gd name="f19" fmla="*/ f14 f0 1"/>
                <a:gd name="f20" fmla="*/ f18 1 1574207"/>
                <a:gd name="f21" fmla="*/ f17 1 1023235"/>
                <a:gd name="f22" fmla="*/ 0 f18 1"/>
                <a:gd name="f23" fmla="*/ 170543 f17 1"/>
                <a:gd name="f24" fmla="*/ 170543 f18 1"/>
                <a:gd name="f25" fmla="*/ 0 f17 1"/>
                <a:gd name="f26" fmla="*/ 1403664 f18 1"/>
                <a:gd name="f27" fmla="*/ 1574207 f18 1"/>
                <a:gd name="f28" fmla="*/ 852692 f17 1"/>
                <a:gd name="f29" fmla="*/ 1023235 f17 1"/>
                <a:gd name="f30" fmla="*/ f19 1 f2"/>
                <a:gd name="f31" fmla="*/ f22 1 1574207"/>
                <a:gd name="f32" fmla="*/ f23 1 1023235"/>
                <a:gd name="f33" fmla="*/ f24 1 1574207"/>
                <a:gd name="f34" fmla="*/ f25 1 1023235"/>
                <a:gd name="f35" fmla="*/ f26 1 1574207"/>
                <a:gd name="f36" fmla="*/ f27 1 1574207"/>
                <a:gd name="f37" fmla="*/ f28 1 1023235"/>
                <a:gd name="f38" fmla="*/ f29 1 102323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574207" h="102323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8CBAD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6000" tIns="126000" rIns="126000" bIns="12600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ru-RU" sz="2000" b="0" i="0" u="none" strike="noStrike" kern="1200" cap="none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DejaVu Sans" pitchFamily="2"/>
                  <a:cs typeface="Droid Sans" pitchFamily="2"/>
                </a:rPr>
                <a:t>Смешанное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512520" y="888120"/>
              <a:ext cx="4087080" cy="4087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87174"/>
                <a:gd name="f4" fmla="val 2154409"/>
                <a:gd name="f5" fmla="val 4084167"/>
                <a:gd name="f6" fmla="val 2043587"/>
                <a:gd name="f7" fmla="val 5213482"/>
                <a:gd name="f8" fmla="val 1722980"/>
                <a:gd name="f9" fmla="*/ f0 1 4087174"/>
                <a:gd name="f10" fmla="*/ f1 1 4087174"/>
                <a:gd name="f11" fmla="+- f3 0 f2"/>
                <a:gd name="f12" fmla="*/ f11 1 4087174"/>
                <a:gd name="f13" fmla="*/ 0 1 f12"/>
                <a:gd name="f14" fmla="*/ 4087174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4087174" h="4087174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6480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937240" y="3484440"/>
              <a:ext cx="1726560" cy="1589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26433"/>
                <a:gd name="f7" fmla="val 1589841"/>
                <a:gd name="f8" fmla="val 264979"/>
                <a:gd name="f9" fmla="val 118635"/>
                <a:gd name="f10" fmla="val 1461454"/>
                <a:gd name="f11" fmla="val 1607798"/>
                <a:gd name="f12" fmla="val 1324862"/>
                <a:gd name="f13" fmla="val 1471206"/>
                <a:gd name="f14" fmla="+- 0 0 0"/>
                <a:gd name="f15" fmla="*/ f3 1 1726433"/>
                <a:gd name="f16" fmla="*/ f4 1 1589841"/>
                <a:gd name="f17" fmla="+- f7 0 f5"/>
                <a:gd name="f18" fmla="+- f6 0 f5"/>
                <a:gd name="f19" fmla="*/ f14 f0 1"/>
                <a:gd name="f20" fmla="*/ f18 1 1726433"/>
                <a:gd name="f21" fmla="*/ f17 1 1589841"/>
                <a:gd name="f22" fmla="*/ 0 f18 1"/>
                <a:gd name="f23" fmla="*/ 264979 f17 1"/>
                <a:gd name="f24" fmla="*/ 264979 f18 1"/>
                <a:gd name="f25" fmla="*/ 0 f17 1"/>
                <a:gd name="f26" fmla="*/ 1461454 f18 1"/>
                <a:gd name="f27" fmla="*/ 1726433 f18 1"/>
                <a:gd name="f28" fmla="*/ 1324862 f17 1"/>
                <a:gd name="f29" fmla="*/ 1589841 f17 1"/>
                <a:gd name="f30" fmla="*/ f19 1 f2"/>
                <a:gd name="f31" fmla="*/ f22 1 1726433"/>
                <a:gd name="f32" fmla="*/ f23 1 1589841"/>
                <a:gd name="f33" fmla="*/ f24 1 1726433"/>
                <a:gd name="f34" fmla="*/ f25 1 1589841"/>
                <a:gd name="f35" fmla="*/ f26 1 1726433"/>
                <a:gd name="f36" fmla="*/ f27 1 1726433"/>
                <a:gd name="f37" fmla="*/ f28 1 1589841"/>
                <a:gd name="f38" fmla="*/ f29 1 1589841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726433" h="158984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53720" tIns="153720" rIns="153720" bIns="15372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729000" y="-510480"/>
              <a:ext cx="4087080" cy="4087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87174"/>
                <a:gd name="f4" fmla="val 2635748"/>
                <a:gd name="f5" fmla="val 3999499"/>
                <a:gd name="f6" fmla="val 2043587"/>
                <a:gd name="f7" fmla="val 4389364"/>
                <a:gd name="f8" fmla="val 2580085"/>
                <a:gd name="f9" fmla="*/ f0 1 4087174"/>
                <a:gd name="f10" fmla="*/ f1 1 4087174"/>
                <a:gd name="f11" fmla="+- f3 0 f2"/>
                <a:gd name="f12" fmla="*/ f11 1 4087174"/>
                <a:gd name="f13" fmla="*/ 0 1 f12"/>
                <a:gd name="f14" fmla="*/ 4087174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4087174" h="4087174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6480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984959" y="1713960"/>
              <a:ext cx="1834919" cy="1646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35054"/>
                <a:gd name="f7" fmla="val 1646702"/>
                <a:gd name="f8" fmla="val 274456"/>
                <a:gd name="f9" fmla="val 122878"/>
                <a:gd name="f10" fmla="val 1560598"/>
                <a:gd name="f11" fmla="val 1712176"/>
                <a:gd name="f12" fmla="val 1372246"/>
                <a:gd name="f13" fmla="val 1523824"/>
                <a:gd name="f14" fmla="+- 0 0 0"/>
                <a:gd name="f15" fmla="*/ f3 1 1835054"/>
                <a:gd name="f16" fmla="*/ f4 1 1646702"/>
                <a:gd name="f17" fmla="+- f7 0 f5"/>
                <a:gd name="f18" fmla="+- f6 0 f5"/>
                <a:gd name="f19" fmla="*/ f14 f0 1"/>
                <a:gd name="f20" fmla="*/ f18 1 1835054"/>
                <a:gd name="f21" fmla="*/ f17 1 1646702"/>
                <a:gd name="f22" fmla="*/ 0 f18 1"/>
                <a:gd name="f23" fmla="*/ 274456 f17 1"/>
                <a:gd name="f24" fmla="*/ 274456 f18 1"/>
                <a:gd name="f25" fmla="*/ 0 f17 1"/>
                <a:gd name="f26" fmla="*/ 1560598 f18 1"/>
                <a:gd name="f27" fmla="*/ 1835054 f18 1"/>
                <a:gd name="f28" fmla="*/ 1372246 f17 1"/>
                <a:gd name="f29" fmla="*/ 1646702 f17 1"/>
                <a:gd name="f30" fmla="*/ f19 1 f2"/>
                <a:gd name="f31" fmla="*/ f22 1 1835054"/>
                <a:gd name="f32" fmla="*/ f23 1 1646702"/>
                <a:gd name="f33" fmla="*/ f24 1 1835054"/>
                <a:gd name="f34" fmla="*/ f25 1 1646702"/>
                <a:gd name="f35" fmla="*/ f26 1 1835054"/>
                <a:gd name="f36" fmla="*/ f27 1 1835054"/>
                <a:gd name="f37" fmla="*/ f28 1 1646702"/>
                <a:gd name="f38" fmla="*/ f29 1 1646702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835054" h="164670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blipFill>
              <a:blip r:embed="rId6">
                <a:alphaModFix/>
              </a:blip>
              <a:stretch>
                <a:fillRect/>
              </a:stretch>
            </a:blip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56600" tIns="156600" rIns="156600" bIns="1566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109520" y="1464840"/>
              <a:ext cx="4087080" cy="4087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87174"/>
                <a:gd name="f4" fmla="val 1083963"/>
                <a:gd name="f5" fmla="val 239322"/>
                <a:gd name="f6" fmla="val 2043587"/>
                <a:gd name="f7" fmla="val 14519585"/>
                <a:gd name="f8" fmla="val 3490746"/>
                <a:gd name="f9" fmla="*/ f0 1 4087174"/>
                <a:gd name="f10" fmla="*/ f1 1 4087174"/>
                <a:gd name="f11" fmla="+- f3 0 f2"/>
                <a:gd name="f12" fmla="*/ f11 1 4087174"/>
                <a:gd name="f13" fmla="*/ 0 1 f12"/>
                <a:gd name="f14" fmla="*/ 4087174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4087174" h="4087174">
                  <a:moveTo>
                    <a:pt x="f4" y="f5"/>
                  </a:moveTo>
                  <a:arcTo wR="f6" hR="f6" stAng="f7" swAng="f8"/>
                </a:path>
              </a:pathLst>
            </a:custGeom>
            <a:noFill/>
            <a:ln w="6480" cap="flat">
              <a:solidFill>
                <a:srgbClr val="5B9BD5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00000" y="3240000"/>
            <a:ext cx="1784880" cy="401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rPr>
              <a:t>Артериальное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8200" y="2298600"/>
            <a:ext cx="1261800" cy="401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rPr>
              <a:t>Венозное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0280" y="3378600"/>
            <a:ext cx="1673640" cy="401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rPr>
              <a:t>Капиллярное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000" y="5040000"/>
            <a:ext cx="2340000" cy="401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rPr>
              <a:t>Паренхиматозное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640" y="899639"/>
            <a:ext cx="1742400" cy="16156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40" y="899639"/>
            <a:ext cx="1941480" cy="18593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920" y="899639"/>
            <a:ext cx="2178360" cy="2051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3240000" y="138600"/>
            <a:ext cx="4500000" cy="8161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1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Степени кровопотери: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9640" y="2519640"/>
            <a:ext cx="1585800" cy="7621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3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Легкая степень -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3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потеря до 10-12%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3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ОЦК (500-700мл)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91720" y="2762280"/>
            <a:ext cx="1800000" cy="7621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3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Средняя степень- потеря до 15-20%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3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ОЦК (1000-1400 мл)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64040" y="3059279"/>
            <a:ext cx="1695600" cy="7621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3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Тяжелая степень-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3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Потеря до 20-30%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3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ОЦК (1500-2000мл)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29960" y="3197160"/>
            <a:ext cx="2209320" cy="986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3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Крайне тяжелая степень-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3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Потеря более 30% ОЦК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3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( более 2000мл)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9639" y="4499280"/>
            <a:ext cx="8015759" cy="6418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Одномоментная потеря около 40% объема циркулирующей крови (ОЦК)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Open Sans" pitchFamily="18"/>
                <a:ea typeface="DejaVu Sans" pitchFamily="2"/>
                <a:cs typeface="Droid Sans Devanagari" pitchFamily="2"/>
              </a:rPr>
              <a:t>считается несовместимые с жизнью.</a:t>
            </a:r>
          </a:p>
        </p:txBody>
      </p:sp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80" y="900719"/>
            <a:ext cx="1535760" cy="14385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96560" y="195480"/>
            <a:ext cx="7554959" cy="638280"/>
          </a:xfrm>
        </p:spPr>
        <p:txBody>
          <a:bodyPr/>
          <a:lstStyle/>
          <a:p>
            <a:pPr lvl="0"/>
            <a:r>
              <a:rPr lang="ru-RU" sz="4000">
                <a:solidFill>
                  <a:srgbClr val="000000"/>
                </a:solidFill>
              </a:rPr>
              <a:t>Общие признаки кровопотери:</a:t>
            </a:r>
          </a:p>
        </p:txBody>
      </p:sp>
      <p:grpSp>
        <p:nvGrpSpPr>
          <p:cNvPr id="3" name="Схема 3"/>
          <p:cNvGrpSpPr/>
          <p:nvPr/>
        </p:nvGrpSpPr>
        <p:grpSpPr>
          <a:xfrm>
            <a:off x="1285560" y="1055159"/>
            <a:ext cx="7537679" cy="4906081"/>
            <a:chOff x="1285560" y="1055159"/>
            <a:chExt cx="7537679" cy="490608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934560" y="2034720"/>
              <a:ext cx="1530360" cy="184680"/>
            </a:xfrm>
            <a:prstGeom prst="rect">
              <a:avLst/>
            </a:prstGeom>
            <a:solidFill>
              <a:srgbClr val="B5CBE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285560" y="1056599"/>
              <a:ext cx="2051279" cy="1230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51262"/>
                <a:gd name="f7" fmla="val 1230757"/>
                <a:gd name="f8" fmla="val 123076"/>
                <a:gd name="f9" fmla="val 55103"/>
                <a:gd name="f10" fmla="val 1928186"/>
                <a:gd name="f11" fmla="val 1996159"/>
                <a:gd name="f12" fmla="val 1107681"/>
                <a:gd name="f13" fmla="val 1175654"/>
                <a:gd name="f14" fmla="+- 0 0 0"/>
                <a:gd name="f15" fmla="*/ f3 1 2051262"/>
                <a:gd name="f16" fmla="*/ f4 1 1230757"/>
                <a:gd name="f17" fmla="+- f7 0 f5"/>
                <a:gd name="f18" fmla="+- f6 0 f5"/>
                <a:gd name="f19" fmla="*/ f14 f0 1"/>
                <a:gd name="f20" fmla="*/ f18 1 2051262"/>
                <a:gd name="f21" fmla="*/ f17 1 1230757"/>
                <a:gd name="f22" fmla="*/ 0 f18 1"/>
                <a:gd name="f23" fmla="*/ 123076 f17 1"/>
                <a:gd name="f24" fmla="*/ 123076 f18 1"/>
                <a:gd name="f25" fmla="*/ 0 f17 1"/>
                <a:gd name="f26" fmla="*/ 1928186 f18 1"/>
                <a:gd name="f27" fmla="*/ 2051262 f18 1"/>
                <a:gd name="f28" fmla="*/ 1107681 f17 1"/>
                <a:gd name="f29" fmla="*/ 1230757 f17 1"/>
                <a:gd name="f30" fmla="*/ f19 1 f2"/>
                <a:gd name="f31" fmla="*/ f22 1 2051262"/>
                <a:gd name="f32" fmla="*/ f23 1 1230757"/>
                <a:gd name="f33" fmla="*/ f24 1 2051262"/>
                <a:gd name="f34" fmla="*/ f25 1 1230757"/>
                <a:gd name="f35" fmla="*/ f26 1 2051262"/>
                <a:gd name="f36" fmla="*/ f27 1 2051262"/>
                <a:gd name="f37" fmla="*/ f28 1 1230757"/>
                <a:gd name="f38" fmla="*/ f29 1 123075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51262" h="123075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4760" tIns="104760" rIns="104760" bIns="1047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ru-RU" sz="1800" b="0" i="0" u="none" strike="noStrike" kern="1200" cap="none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DejaVu Sans" pitchFamily="2"/>
                  <a:cs typeface="Droid Sans" pitchFamily="2"/>
                </a:rPr>
                <a:t>Кожа бледная ,холодная ,покрыта липким потом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>
              <a:off x="934560" y="3573360"/>
              <a:ext cx="1530360" cy="184680"/>
            </a:xfrm>
            <a:prstGeom prst="rect">
              <a:avLst/>
            </a:prstGeom>
            <a:solidFill>
              <a:srgbClr val="B5CBE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285560" y="2595240"/>
              <a:ext cx="2051279" cy="1230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51262"/>
                <a:gd name="f7" fmla="val 1230757"/>
                <a:gd name="f8" fmla="val 123076"/>
                <a:gd name="f9" fmla="val 55103"/>
                <a:gd name="f10" fmla="val 1928186"/>
                <a:gd name="f11" fmla="val 1996159"/>
                <a:gd name="f12" fmla="val 1107681"/>
                <a:gd name="f13" fmla="val 1175654"/>
                <a:gd name="f14" fmla="+- 0 0 0"/>
                <a:gd name="f15" fmla="*/ f3 1 2051262"/>
                <a:gd name="f16" fmla="*/ f4 1 1230757"/>
                <a:gd name="f17" fmla="+- f7 0 f5"/>
                <a:gd name="f18" fmla="+- f6 0 f5"/>
                <a:gd name="f19" fmla="*/ f14 f0 1"/>
                <a:gd name="f20" fmla="*/ f18 1 2051262"/>
                <a:gd name="f21" fmla="*/ f17 1 1230757"/>
                <a:gd name="f22" fmla="*/ 0 f18 1"/>
                <a:gd name="f23" fmla="*/ 123076 f17 1"/>
                <a:gd name="f24" fmla="*/ 123076 f18 1"/>
                <a:gd name="f25" fmla="*/ 0 f17 1"/>
                <a:gd name="f26" fmla="*/ 1928186 f18 1"/>
                <a:gd name="f27" fmla="*/ 2051262 f18 1"/>
                <a:gd name="f28" fmla="*/ 1107681 f17 1"/>
                <a:gd name="f29" fmla="*/ 1230757 f17 1"/>
                <a:gd name="f30" fmla="*/ f19 1 f2"/>
                <a:gd name="f31" fmla="*/ f22 1 2051262"/>
                <a:gd name="f32" fmla="*/ f23 1 1230757"/>
                <a:gd name="f33" fmla="*/ f24 1 2051262"/>
                <a:gd name="f34" fmla="*/ f25 1 1230757"/>
                <a:gd name="f35" fmla="*/ f26 1 2051262"/>
                <a:gd name="f36" fmla="*/ f27 1 2051262"/>
                <a:gd name="f37" fmla="*/ f28 1 1230757"/>
                <a:gd name="f38" fmla="*/ f29 1 123075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51262" h="123075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4760" tIns="104760" rIns="104760" bIns="1047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ru-RU" sz="1800" b="0" i="0" u="none" strike="noStrike" kern="1200" cap="none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DejaVu Sans" pitchFamily="2"/>
                  <a:cs typeface="Droid Sans" pitchFamily="2"/>
                </a:rPr>
                <a:t>Тошнота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703520" y="4342680"/>
              <a:ext cx="2720160" cy="184680"/>
            </a:xfrm>
            <a:prstGeom prst="rect">
              <a:avLst/>
            </a:prstGeom>
            <a:solidFill>
              <a:srgbClr val="B5CBE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285560" y="4133520"/>
              <a:ext cx="2051279" cy="1230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51262"/>
                <a:gd name="f7" fmla="val 1230757"/>
                <a:gd name="f8" fmla="val 123076"/>
                <a:gd name="f9" fmla="val 55103"/>
                <a:gd name="f10" fmla="val 1928186"/>
                <a:gd name="f11" fmla="val 1996159"/>
                <a:gd name="f12" fmla="val 1107681"/>
                <a:gd name="f13" fmla="val 1175654"/>
                <a:gd name="f14" fmla="+- 0 0 0"/>
                <a:gd name="f15" fmla="*/ f3 1 2051262"/>
                <a:gd name="f16" fmla="*/ f4 1 1230757"/>
                <a:gd name="f17" fmla="+- f7 0 f5"/>
                <a:gd name="f18" fmla="+- f6 0 f5"/>
                <a:gd name="f19" fmla="*/ f14 f0 1"/>
                <a:gd name="f20" fmla="*/ f18 1 2051262"/>
                <a:gd name="f21" fmla="*/ f17 1 1230757"/>
                <a:gd name="f22" fmla="*/ 0 f18 1"/>
                <a:gd name="f23" fmla="*/ 123076 f17 1"/>
                <a:gd name="f24" fmla="*/ 123076 f18 1"/>
                <a:gd name="f25" fmla="*/ 0 f17 1"/>
                <a:gd name="f26" fmla="*/ 1928186 f18 1"/>
                <a:gd name="f27" fmla="*/ 2051262 f18 1"/>
                <a:gd name="f28" fmla="*/ 1107681 f17 1"/>
                <a:gd name="f29" fmla="*/ 1230757 f17 1"/>
                <a:gd name="f30" fmla="*/ f19 1 f2"/>
                <a:gd name="f31" fmla="*/ f22 1 2051262"/>
                <a:gd name="f32" fmla="*/ f23 1 1230757"/>
                <a:gd name="f33" fmla="*/ f24 1 2051262"/>
                <a:gd name="f34" fmla="*/ f25 1 1230757"/>
                <a:gd name="f35" fmla="*/ f26 1 2051262"/>
                <a:gd name="f36" fmla="*/ f27 1 2051262"/>
                <a:gd name="f37" fmla="*/ f28 1 1230757"/>
                <a:gd name="f38" fmla="*/ f29 1 123075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51262" h="123075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4760" tIns="104760" rIns="104760" bIns="1047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ru-RU" sz="1800" b="0" i="0" u="none" strike="noStrike" kern="1200" cap="none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DejaVu Sans" pitchFamily="2"/>
                  <a:cs typeface="Droid Sans" pitchFamily="2"/>
                </a:rPr>
                <a:t>Падение АД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 rot="5400000">
              <a:off x="3477960" y="5103720"/>
              <a:ext cx="1530360" cy="184680"/>
            </a:xfrm>
            <a:prstGeom prst="rect">
              <a:avLst/>
            </a:prstGeom>
            <a:solidFill>
              <a:srgbClr val="B5CBE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013639" y="4133520"/>
              <a:ext cx="2051279" cy="1230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51262"/>
                <a:gd name="f7" fmla="val 1230757"/>
                <a:gd name="f8" fmla="val 123076"/>
                <a:gd name="f9" fmla="val 55103"/>
                <a:gd name="f10" fmla="val 1928186"/>
                <a:gd name="f11" fmla="val 1996159"/>
                <a:gd name="f12" fmla="val 1107681"/>
                <a:gd name="f13" fmla="val 1175654"/>
                <a:gd name="f14" fmla="+- 0 0 0"/>
                <a:gd name="f15" fmla="*/ f3 1 2051262"/>
                <a:gd name="f16" fmla="*/ f4 1 1230757"/>
                <a:gd name="f17" fmla="+- f7 0 f5"/>
                <a:gd name="f18" fmla="+- f6 0 f5"/>
                <a:gd name="f19" fmla="*/ f14 f0 1"/>
                <a:gd name="f20" fmla="*/ f18 1 2051262"/>
                <a:gd name="f21" fmla="*/ f17 1 1230757"/>
                <a:gd name="f22" fmla="*/ 0 f18 1"/>
                <a:gd name="f23" fmla="*/ 123076 f17 1"/>
                <a:gd name="f24" fmla="*/ 123076 f18 1"/>
                <a:gd name="f25" fmla="*/ 0 f17 1"/>
                <a:gd name="f26" fmla="*/ 1928186 f18 1"/>
                <a:gd name="f27" fmla="*/ 2051262 f18 1"/>
                <a:gd name="f28" fmla="*/ 1107681 f17 1"/>
                <a:gd name="f29" fmla="*/ 1230757 f17 1"/>
                <a:gd name="f30" fmla="*/ f19 1 f2"/>
                <a:gd name="f31" fmla="*/ f22 1 2051262"/>
                <a:gd name="f32" fmla="*/ f23 1 1230757"/>
                <a:gd name="f33" fmla="*/ f24 1 2051262"/>
                <a:gd name="f34" fmla="*/ f25 1 1230757"/>
                <a:gd name="f35" fmla="*/ f26 1 2051262"/>
                <a:gd name="f36" fmla="*/ f27 1 2051262"/>
                <a:gd name="f37" fmla="*/ f28 1 1230757"/>
                <a:gd name="f38" fmla="*/ f29 1 123075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51262" h="123075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4760" tIns="104760" rIns="104760" bIns="1047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ru-RU" sz="1800" b="0" i="0" u="none" strike="noStrike" kern="1200" cap="none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DejaVu Sans" pitchFamily="2"/>
                  <a:cs typeface="Droid Sans" pitchFamily="2"/>
                </a:rPr>
                <a:t>Шум в ушах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 rot="5422800">
              <a:off x="3472706" y="3565351"/>
              <a:ext cx="1530720" cy="184680"/>
            </a:xfrm>
            <a:prstGeom prst="rect">
              <a:avLst/>
            </a:prstGeom>
            <a:solidFill>
              <a:srgbClr val="B5CBE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013639" y="2595240"/>
              <a:ext cx="2051279" cy="1230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51262"/>
                <a:gd name="f7" fmla="val 1230757"/>
                <a:gd name="f8" fmla="val 123076"/>
                <a:gd name="f9" fmla="val 55103"/>
                <a:gd name="f10" fmla="val 1928186"/>
                <a:gd name="f11" fmla="val 1996159"/>
                <a:gd name="f12" fmla="val 1107681"/>
                <a:gd name="f13" fmla="val 1175654"/>
                <a:gd name="f14" fmla="+- 0 0 0"/>
                <a:gd name="f15" fmla="*/ f3 1 2051262"/>
                <a:gd name="f16" fmla="*/ f4 1 1230757"/>
                <a:gd name="f17" fmla="+- f7 0 f5"/>
                <a:gd name="f18" fmla="+- f6 0 f5"/>
                <a:gd name="f19" fmla="*/ f14 f0 1"/>
                <a:gd name="f20" fmla="*/ f18 1 2051262"/>
                <a:gd name="f21" fmla="*/ f17 1 1230757"/>
                <a:gd name="f22" fmla="*/ 0 f18 1"/>
                <a:gd name="f23" fmla="*/ 123076 f17 1"/>
                <a:gd name="f24" fmla="*/ 123076 f18 1"/>
                <a:gd name="f25" fmla="*/ 0 f17 1"/>
                <a:gd name="f26" fmla="*/ 1928186 f18 1"/>
                <a:gd name="f27" fmla="*/ 2051262 f18 1"/>
                <a:gd name="f28" fmla="*/ 1107681 f17 1"/>
                <a:gd name="f29" fmla="*/ 1230757 f17 1"/>
                <a:gd name="f30" fmla="*/ f19 1 f2"/>
                <a:gd name="f31" fmla="*/ f22 1 2051262"/>
                <a:gd name="f32" fmla="*/ f23 1 1230757"/>
                <a:gd name="f33" fmla="*/ f24 1 2051262"/>
                <a:gd name="f34" fmla="*/ f25 1 1230757"/>
                <a:gd name="f35" fmla="*/ f26 1 2051262"/>
                <a:gd name="f36" fmla="*/ f27 1 2051262"/>
                <a:gd name="f37" fmla="*/ f28 1 1230757"/>
                <a:gd name="f38" fmla="*/ f29 1 123075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51262" h="123075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4760" tIns="104760" rIns="104760" bIns="1047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ru-RU" sz="1800" b="0" i="0" u="none" strike="noStrike" kern="1200" cap="none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DejaVu Sans" pitchFamily="2"/>
                  <a:cs typeface="Droid Sans" pitchFamily="2"/>
                </a:rPr>
                <a:t>Головокружение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 rot="1800">
              <a:off x="4421471" y="1266466"/>
              <a:ext cx="2700000" cy="184680"/>
            </a:xfrm>
            <a:prstGeom prst="rect">
              <a:avLst/>
            </a:prstGeom>
            <a:solidFill>
              <a:srgbClr val="B5CBE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003559" y="1056599"/>
              <a:ext cx="2051279" cy="1230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51262"/>
                <a:gd name="f7" fmla="val 1230757"/>
                <a:gd name="f8" fmla="val 123076"/>
                <a:gd name="f9" fmla="val 55103"/>
                <a:gd name="f10" fmla="val 1928186"/>
                <a:gd name="f11" fmla="val 1996159"/>
                <a:gd name="f12" fmla="val 1107681"/>
                <a:gd name="f13" fmla="val 1175654"/>
                <a:gd name="f14" fmla="+- 0 0 0"/>
                <a:gd name="f15" fmla="*/ f3 1 2051262"/>
                <a:gd name="f16" fmla="*/ f4 1 1230757"/>
                <a:gd name="f17" fmla="+- f7 0 f5"/>
                <a:gd name="f18" fmla="+- f6 0 f5"/>
                <a:gd name="f19" fmla="*/ f14 f0 1"/>
                <a:gd name="f20" fmla="*/ f18 1 2051262"/>
                <a:gd name="f21" fmla="*/ f17 1 1230757"/>
                <a:gd name="f22" fmla="*/ 0 f18 1"/>
                <a:gd name="f23" fmla="*/ 123076 f17 1"/>
                <a:gd name="f24" fmla="*/ 123076 f18 1"/>
                <a:gd name="f25" fmla="*/ 0 f17 1"/>
                <a:gd name="f26" fmla="*/ 1928186 f18 1"/>
                <a:gd name="f27" fmla="*/ 2051262 f18 1"/>
                <a:gd name="f28" fmla="*/ 1107681 f17 1"/>
                <a:gd name="f29" fmla="*/ 1230757 f17 1"/>
                <a:gd name="f30" fmla="*/ f19 1 f2"/>
                <a:gd name="f31" fmla="*/ f22 1 2051262"/>
                <a:gd name="f32" fmla="*/ f23 1 1230757"/>
                <a:gd name="f33" fmla="*/ f24 1 2051262"/>
                <a:gd name="f34" fmla="*/ f25 1 1230757"/>
                <a:gd name="f35" fmla="*/ f26 1 2051262"/>
                <a:gd name="f36" fmla="*/ f27 1 2051262"/>
                <a:gd name="f37" fmla="*/ f28 1 1230757"/>
                <a:gd name="f38" fmla="*/ f29 1 123075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51262" h="123075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4760" tIns="104760" rIns="104760" bIns="1047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ru-RU" sz="1800" b="0" i="0" u="none" strike="noStrike" kern="1200" cap="none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DejaVu Sans" pitchFamily="2"/>
                  <a:cs typeface="Droid Sans" pitchFamily="2"/>
                </a:rPr>
                <a:t>Частый ,слабый пульс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 rot="5273400">
              <a:off x="6390275" y="2031302"/>
              <a:ext cx="1527120" cy="184680"/>
            </a:xfrm>
            <a:prstGeom prst="rect">
              <a:avLst/>
            </a:prstGeom>
            <a:solidFill>
              <a:srgbClr val="B5CBE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711480" y="1055159"/>
              <a:ext cx="2051279" cy="1230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51262"/>
                <a:gd name="f7" fmla="val 1230757"/>
                <a:gd name="f8" fmla="val 123076"/>
                <a:gd name="f9" fmla="val 55103"/>
                <a:gd name="f10" fmla="val 1928186"/>
                <a:gd name="f11" fmla="val 1996159"/>
                <a:gd name="f12" fmla="val 1107681"/>
                <a:gd name="f13" fmla="val 1175654"/>
                <a:gd name="f14" fmla="+- 0 0 0"/>
                <a:gd name="f15" fmla="*/ f3 1 2051262"/>
                <a:gd name="f16" fmla="*/ f4 1 1230757"/>
                <a:gd name="f17" fmla="+- f7 0 f5"/>
                <a:gd name="f18" fmla="+- f6 0 f5"/>
                <a:gd name="f19" fmla="*/ f14 f0 1"/>
                <a:gd name="f20" fmla="*/ f18 1 2051262"/>
                <a:gd name="f21" fmla="*/ f17 1 1230757"/>
                <a:gd name="f22" fmla="*/ 0 f18 1"/>
                <a:gd name="f23" fmla="*/ 123076 f17 1"/>
                <a:gd name="f24" fmla="*/ 123076 f18 1"/>
                <a:gd name="f25" fmla="*/ 0 f17 1"/>
                <a:gd name="f26" fmla="*/ 1928186 f18 1"/>
                <a:gd name="f27" fmla="*/ 2051262 f18 1"/>
                <a:gd name="f28" fmla="*/ 1107681 f17 1"/>
                <a:gd name="f29" fmla="*/ 1230757 f17 1"/>
                <a:gd name="f30" fmla="*/ f19 1 f2"/>
                <a:gd name="f31" fmla="*/ f22 1 2051262"/>
                <a:gd name="f32" fmla="*/ f23 1 1230757"/>
                <a:gd name="f33" fmla="*/ f24 1 2051262"/>
                <a:gd name="f34" fmla="*/ f25 1 1230757"/>
                <a:gd name="f35" fmla="*/ f26 1 2051262"/>
                <a:gd name="f36" fmla="*/ f27 1 2051262"/>
                <a:gd name="f37" fmla="*/ f28 1 1230757"/>
                <a:gd name="f38" fmla="*/ f29 1 123075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51262" h="123075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4760" tIns="104760" rIns="104760" bIns="1047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ru-RU" sz="1800" b="0" i="0" u="none" strike="noStrike" kern="1200" cap="none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DejaVu Sans" pitchFamily="2"/>
                  <a:cs typeface="Droid Sans" pitchFamily="2"/>
                </a:rPr>
                <a:t>Мелькание «мушек» перед глазами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 rot="5400000">
              <a:off x="6420960" y="3563280"/>
              <a:ext cx="1530360" cy="184680"/>
            </a:xfrm>
            <a:prstGeom prst="rect">
              <a:avLst/>
            </a:prstGeom>
            <a:solidFill>
              <a:srgbClr val="B5CBE7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 cap="none">
                <a:ln>
                  <a:noFill/>
                </a:ln>
                <a:latin typeface="Open Sans" pitchFamily="18"/>
                <a:ea typeface="DejaVu Sans" pitchFamily="2"/>
                <a:cs typeface="Droid Sans" pitchFamily="2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6771960" y="2585160"/>
              <a:ext cx="2051279" cy="1230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51262"/>
                <a:gd name="f7" fmla="val 1230757"/>
                <a:gd name="f8" fmla="val 123076"/>
                <a:gd name="f9" fmla="val 55103"/>
                <a:gd name="f10" fmla="val 1928186"/>
                <a:gd name="f11" fmla="val 1996159"/>
                <a:gd name="f12" fmla="val 1107681"/>
                <a:gd name="f13" fmla="val 1175654"/>
                <a:gd name="f14" fmla="+- 0 0 0"/>
                <a:gd name="f15" fmla="*/ f3 1 2051262"/>
                <a:gd name="f16" fmla="*/ f4 1 1230757"/>
                <a:gd name="f17" fmla="+- f7 0 f5"/>
                <a:gd name="f18" fmla="+- f6 0 f5"/>
                <a:gd name="f19" fmla="*/ f14 f0 1"/>
                <a:gd name="f20" fmla="*/ f18 1 2051262"/>
                <a:gd name="f21" fmla="*/ f17 1 1230757"/>
                <a:gd name="f22" fmla="*/ 0 f18 1"/>
                <a:gd name="f23" fmla="*/ 123076 f17 1"/>
                <a:gd name="f24" fmla="*/ 123076 f18 1"/>
                <a:gd name="f25" fmla="*/ 0 f17 1"/>
                <a:gd name="f26" fmla="*/ 1928186 f18 1"/>
                <a:gd name="f27" fmla="*/ 2051262 f18 1"/>
                <a:gd name="f28" fmla="*/ 1107681 f17 1"/>
                <a:gd name="f29" fmla="*/ 1230757 f17 1"/>
                <a:gd name="f30" fmla="*/ f19 1 f2"/>
                <a:gd name="f31" fmla="*/ f22 1 2051262"/>
                <a:gd name="f32" fmla="*/ f23 1 1230757"/>
                <a:gd name="f33" fmla="*/ f24 1 2051262"/>
                <a:gd name="f34" fmla="*/ f25 1 1230757"/>
                <a:gd name="f35" fmla="*/ f26 1 2051262"/>
                <a:gd name="f36" fmla="*/ f27 1 2051262"/>
                <a:gd name="f37" fmla="*/ f28 1 1230757"/>
                <a:gd name="f38" fmla="*/ f29 1 123075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51262" h="123075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4760" tIns="104760" rIns="104760" bIns="1047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ru-RU" sz="1800" b="0" i="0" u="none" strike="noStrike" kern="1200" cap="none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DejaVu Sans" pitchFamily="2"/>
                  <a:cs typeface="Droid Sans" pitchFamily="2"/>
                </a:rPr>
                <a:t>Сонливость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771960" y="4123440"/>
              <a:ext cx="2051279" cy="12308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51262"/>
                <a:gd name="f7" fmla="val 1230757"/>
                <a:gd name="f8" fmla="val 123076"/>
                <a:gd name="f9" fmla="val 55103"/>
                <a:gd name="f10" fmla="val 1928186"/>
                <a:gd name="f11" fmla="val 1996159"/>
                <a:gd name="f12" fmla="val 1107681"/>
                <a:gd name="f13" fmla="val 1175654"/>
                <a:gd name="f14" fmla="+- 0 0 0"/>
                <a:gd name="f15" fmla="*/ f3 1 2051262"/>
                <a:gd name="f16" fmla="*/ f4 1 1230757"/>
                <a:gd name="f17" fmla="+- f7 0 f5"/>
                <a:gd name="f18" fmla="+- f6 0 f5"/>
                <a:gd name="f19" fmla="*/ f14 f0 1"/>
                <a:gd name="f20" fmla="*/ f18 1 2051262"/>
                <a:gd name="f21" fmla="*/ f17 1 1230757"/>
                <a:gd name="f22" fmla="*/ 0 f18 1"/>
                <a:gd name="f23" fmla="*/ 123076 f17 1"/>
                <a:gd name="f24" fmla="*/ 123076 f18 1"/>
                <a:gd name="f25" fmla="*/ 0 f17 1"/>
                <a:gd name="f26" fmla="*/ 1928186 f18 1"/>
                <a:gd name="f27" fmla="*/ 2051262 f18 1"/>
                <a:gd name="f28" fmla="*/ 1107681 f17 1"/>
                <a:gd name="f29" fmla="*/ 1230757 f17 1"/>
                <a:gd name="f30" fmla="*/ f19 1 f2"/>
                <a:gd name="f31" fmla="*/ f22 1 2051262"/>
                <a:gd name="f32" fmla="*/ f23 1 1230757"/>
                <a:gd name="f33" fmla="*/ f24 1 2051262"/>
                <a:gd name="f34" fmla="*/ f25 1 1230757"/>
                <a:gd name="f35" fmla="*/ f26 1 2051262"/>
                <a:gd name="f36" fmla="*/ f27 1 2051262"/>
                <a:gd name="f37" fmla="*/ f28 1 1230757"/>
                <a:gd name="f38" fmla="*/ f29 1 123075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051262" h="123075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600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4760" tIns="104760" rIns="104760" bIns="104760" anchor="ctr" anchorCtr="1" compatLnSpc="0">
              <a:noAutofit/>
            </a:bodyPr>
            <a:lstStyle/>
            <a:p>
              <a:pPr marL="0" marR="0" lvl="0" indent="0" algn="ctr" rtl="0" hangingPunct="1">
                <a:lnSpc>
                  <a:spcPct val="90000"/>
                </a:lnSpc>
                <a:spcBef>
                  <a:spcPts val="0"/>
                </a:spcBef>
                <a:spcAft>
                  <a:spcPts val="799"/>
                </a:spcAft>
                <a:buNone/>
                <a:tabLst/>
              </a:pPr>
              <a:r>
                <a:rPr lang="ru-RU" sz="1800" b="0" i="0" u="none" strike="noStrike" kern="1200" cap="none" spc="0" baseline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DejaVu Sans" pitchFamily="2"/>
                  <a:cs typeface="Droid Sans" pitchFamily="2"/>
                </a:rPr>
                <a:t>Симптом «Белого пятна»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88" t="7840" r="-447" b="20750"/>
          <a:stretch>
            <a:fillRect/>
          </a:stretch>
        </p:blipFill>
        <p:spPr>
          <a:xfrm>
            <a:off x="934559" y="904319"/>
            <a:ext cx="8169480" cy="41500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909800" y="0"/>
            <a:ext cx="6258960" cy="768959"/>
          </a:xfrm>
        </p:spPr>
        <p:txBody>
          <a:bodyPr/>
          <a:lstStyle/>
          <a:p>
            <a:pPr lvl="0"/>
            <a:r>
              <a:rPr lang="ru-RU" b="1">
                <a:solidFill>
                  <a:srgbClr val="000000"/>
                </a:solidFill>
                <a:latin typeface="Liberation Serif" pitchFamily="18"/>
              </a:rPr>
              <a:t>Местные симптомы:</a:t>
            </a: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40" y="994680"/>
            <a:ext cx="9067320" cy="38988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имптом Щеткина — Блюмберга при аппендиците: синдром Кохера — Волковича ..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50" r="-203"/>
          <a:stretch>
            <a:fillRect/>
          </a:stretch>
        </p:blipFill>
        <p:spPr>
          <a:xfrm>
            <a:off x="1311480" y="673200"/>
            <a:ext cx="7068960" cy="43005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ушкинский медицинский колледж Заболевания желудочно-кишечного тракта ..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180" r="142"/>
          <a:stretch>
            <a:fillRect/>
          </a:stretch>
        </p:blipFill>
        <p:spPr>
          <a:xfrm>
            <a:off x="723599" y="371879"/>
            <a:ext cx="8068680" cy="4716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Обычны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nt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448</Words>
  <Application>Microsoft Office PowerPoint</Application>
  <PresentationFormat>Widescreen</PresentationFormat>
  <Paragraphs>130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DejaVu Sans</vt:lpstr>
      <vt:lpstr>Droid Sans</vt:lpstr>
      <vt:lpstr>Droid Sans Devanagari</vt:lpstr>
      <vt:lpstr>Liberation Sans</vt:lpstr>
      <vt:lpstr>Liberation Serif</vt:lpstr>
      <vt:lpstr>Open Sans</vt:lpstr>
      <vt:lpstr>OpenSymbol</vt:lpstr>
      <vt:lpstr>Tempora LGC Uni</vt:lpstr>
      <vt:lpstr>Обычный</vt:lpstr>
      <vt:lpstr>Vintage</vt:lpstr>
      <vt:lpstr>            Кровотечения ,         первая медицинская помощь.</vt:lpstr>
      <vt:lpstr>PowerPoint Presentation</vt:lpstr>
      <vt:lpstr>Виды кровотечений</vt:lpstr>
      <vt:lpstr>PowerPoint Presentation</vt:lpstr>
      <vt:lpstr>Общие признаки кровопотери:</vt:lpstr>
      <vt:lpstr>PowerPoint Presentation</vt:lpstr>
      <vt:lpstr>Местные симптомы:</vt:lpstr>
      <vt:lpstr>PowerPoint Presentation</vt:lpstr>
      <vt:lpstr>PowerPoint Presentation</vt:lpstr>
      <vt:lpstr>PowerPoint Presentation</vt:lpstr>
      <vt:lpstr>Алгоритм  действий при острой кровопотере: </vt:lpstr>
      <vt:lpstr>PowerPoint Presentation</vt:lpstr>
      <vt:lpstr>Методы  остановки кровотечения.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Кровотечения ,         первая медицинская помощь.</dc:title>
  <dc:creator>IT</dc:creator>
  <cp:lastModifiedBy>word</cp:lastModifiedBy>
  <cp:revision>39</cp:revision>
  <cp:lastPrinted>2025-10-16T12:13:26Z</cp:lastPrinted>
  <dcterms:created xsi:type="dcterms:W3CDTF">2025-03-21T16:42:48Z</dcterms:created>
  <dcterms:modified xsi:type="dcterms:W3CDTF">2025-10-16T11:54:51Z</dcterms:modified>
</cp:coreProperties>
</file>