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147479049" r:id="rId2"/>
    <p:sldId id="2145707299" r:id="rId3"/>
    <p:sldId id="257" r:id="rId4"/>
    <p:sldId id="2147479050" r:id="rId5"/>
    <p:sldId id="2147479051" r:id="rId6"/>
    <p:sldId id="2145707300" r:id="rId7"/>
    <p:sldId id="2147479058" r:id="rId8"/>
    <p:sldId id="2147479057" r:id="rId9"/>
    <p:sldId id="2147479052" r:id="rId10"/>
    <p:sldId id="2147479055" r:id="rId11"/>
    <p:sldId id="2147479053" r:id="rId12"/>
    <p:sldId id="2147479061" r:id="rId13"/>
    <p:sldId id="2147479060" r:id="rId14"/>
    <p:sldId id="2145707301" r:id="rId15"/>
    <p:sldId id="2145707305" r:id="rId16"/>
    <p:sldId id="2145707433" r:id="rId17"/>
    <p:sldId id="2145707306" r:id="rId18"/>
    <p:sldId id="2145707307" r:id="rId19"/>
    <p:sldId id="2147479054" r:id="rId20"/>
    <p:sldId id="2147479062" r:id="rId21"/>
    <p:sldId id="2147479059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011" autoAdjust="0"/>
    <p:restoredTop sz="95378"/>
  </p:normalViewPr>
  <p:slideViewPr>
    <p:cSldViewPr snapToGrid="0">
      <p:cViewPr varScale="1">
        <p:scale>
          <a:sx n="84" d="100"/>
          <a:sy n="84" d="100"/>
        </p:scale>
        <p:origin x="-485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9A218D-296C-43F8-B04F-1126344EAFE8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8D1A265-081A-4F40-BB51-D989BE283E7E}">
      <dgm:prSet phldrT="[Текст]" phldr="0" custT="1"/>
      <dgm:spPr/>
      <dgm:t>
        <a:bodyPr/>
        <a:lstStyle/>
        <a:p>
          <a:r>
            <a:rPr lang="ru-RU" sz="1800" dirty="0"/>
            <a:t>Неотложное состояние у пациента на дому</a:t>
          </a:r>
        </a:p>
      </dgm:t>
    </dgm:pt>
    <dgm:pt modelId="{76D16BE7-B844-464F-BC13-B6B9D9B437F1}" type="parTrans" cxnId="{67129E18-622F-4A5A-B7BC-2425150DA74A}">
      <dgm:prSet/>
      <dgm:spPr/>
      <dgm:t>
        <a:bodyPr/>
        <a:lstStyle/>
        <a:p>
          <a:endParaRPr lang="ru-RU" sz="1800"/>
        </a:p>
      </dgm:t>
    </dgm:pt>
    <dgm:pt modelId="{36CE97FC-AC17-405E-9F3C-09E3C8D906AE}" type="sibTrans" cxnId="{67129E18-622F-4A5A-B7BC-2425150DA74A}">
      <dgm:prSet/>
      <dgm:spPr/>
      <dgm:t>
        <a:bodyPr/>
        <a:lstStyle/>
        <a:p>
          <a:endParaRPr lang="ru-RU" sz="1800"/>
        </a:p>
      </dgm:t>
    </dgm:pt>
    <dgm:pt modelId="{695D7B41-3D80-445E-9FB5-0CB8F57890EC}">
      <dgm:prSet phldrT="[Текст]" phldr="0" custT="1"/>
      <dgm:spPr/>
      <dgm:t>
        <a:bodyPr/>
        <a:lstStyle/>
        <a:p>
          <a:r>
            <a:rPr lang="ru-RU" sz="1800" dirty="0"/>
            <a:t>Вызов 112</a:t>
          </a:r>
          <a:r>
            <a:rPr lang="ru-RU" sz="1800"/>
            <a:t>, 103</a:t>
          </a:r>
          <a:endParaRPr lang="ru-RU" sz="1800" dirty="0"/>
        </a:p>
      </dgm:t>
    </dgm:pt>
    <dgm:pt modelId="{508BF79F-1245-42D7-8AD9-FC18F58E557C}" type="parTrans" cxnId="{1AB48311-1532-4305-8BB7-B22196615114}">
      <dgm:prSet/>
      <dgm:spPr/>
      <dgm:t>
        <a:bodyPr/>
        <a:lstStyle/>
        <a:p>
          <a:endParaRPr lang="ru-RU" sz="1800"/>
        </a:p>
      </dgm:t>
    </dgm:pt>
    <dgm:pt modelId="{1EFC73BD-8D80-4B80-9434-E59EA4C8449A}" type="sibTrans" cxnId="{1AB48311-1532-4305-8BB7-B22196615114}">
      <dgm:prSet/>
      <dgm:spPr/>
      <dgm:t>
        <a:bodyPr/>
        <a:lstStyle/>
        <a:p>
          <a:endParaRPr lang="ru-RU" sz="1800"/>
        </a:p>
      </dgm:t>
    </dgm:pt>
    <dgm:pt modelId="{98FCAB5F-197E-42D2-826B-270E1FD0B4B7}">
      <dgm:prSet phldrT="[Текст]" phldr="0" custT="1"/>
      <dgm:spPr/>
      <dgm:t>
        <a:bodyPr/>
        <a:lstStyle/>
        <a:p>
          <a:r>
            <a:rPr lang="ru-RU" sz="1800" dirty="0"/>
            <a:t>Диспетчер оценивает категорию звонка </a:t>
          </a:r>
        </a:p>
      </dgm:t>
    </dgm:pt>
    <dgm:pt modelId="{026526B6-D14A-4CB3-87AA-3AA1F4D8C811}" type="parTrans" cxnId="{07C546D5-68DB-47FF-8D85-6B75560B8AEC}">
      <dgm:prSet/>
      <dgm:spPr/>
      <dgm:t>
        <a:bodyPr/>
        <a:lstStyle/>
        <a:p>
          <a:endParaRPr lang="ru-RU" sz="1800"/>
        </a:p>
      </dgm:t>
    </dgm:pt>
    <dgm:pt modelId="{6DB13B1D-4E35-4E7D-96A3-6E6C3064980E}" type="sibTrans" cxnId="{07C546D5-68DB-47FF-8D85-6B75560B8AEC}">
      <dgm:prSet/>
      <dgm:spPr/>
      <dgm:t>
        <a:bodyPr/>
        <a:lstStyle/>
        <a:p>
          <a:endParaRPr lang="ru-RU" sz="1800"/>
        </a:p>
      </dgm:t>
    </dgm:pt>
    <dgm:pt modelId="{E433E80B-CD04-46EE-9ADF-C725C2C4CB06}">
      <dgm:prSet phldrT="[Текст]" phldr="0" custT="1"/>
      <dgm:spPr/>
      <dgm:t>
        <a:bodyPr/>
        <a:lstStyle/>
        <a:p>
          <a:r>
            <a:rPr lang="ru-RU" sz="1800" dirty="0"/>
            <a:t>4 категория передается в информационной системе в медицинскую организацию</a:t>
          </a:r>
        </a:p>
      </dgm:t>
    </dgm:pt>
    <dgm:pt modelId="{E5E327B2-0BA0-414A-B0D2-32322C73FDC1}" type="parTrans" cxnId="{9BC40195-CF5C-42F4-B6FA-0E71C4801FF5}">
      <dgm:prSet/>
      <dgm:spPr/>
      <dgm:t>
        <a:bodyPr/>
        <a:lstStyle/>
        <a:p>
          <a:endParaRPr lang="ru-RU" sz="1800"/>
        </a:p>
      </dgm:t>
    </dgm:pt>
    <dgm:pt modelId="{16311026-2E5F-4144-A64C-B97A6B598E30}" type="sibTrans" cxnId="{9BC40195-CF5C-42F4-B6FA-0E71C4801FF5}">
      <dgm:prSet/>
      <dgm:spPr/>
      <dgm:t>
        <a:bodyPr/>
        <a:lstStyle/>
        <a:p>
          <a:endParaRPr lang="ru-RU" sz="1800"/>
        </a:p>
      </dgm:t>
    </dgm:pt>
    <dgm:pt modelId="{D9AB7A6A-4A54-4538-9617-1AE25F6F7A12}">
      <dgm:prSet phldrT="[Текст]" phldr="0" custT="1"/>
      <dgm:spPr/>
      <dgm:t>
        <a:bodyPr/>
        <a:lstStyle/>
        <a:p>
          <a:r>
            <a:rPr lang="ru-RU" sz="1800" dirty="0"/>
            <a:t>1-3 категории на вызов направляется бригада СМП</a:t>
          </a:r>
        </a:p>
      </dgm:t>
    </dgm:pt>
    <dgm:pt modelId="{6BD9DDB6-6666-4361-A576-4D35AFDF9D8D}" type="parTrans" cxnId="{04B6F793-3AF5-407D-9402-23DDBA1BE63E}">
      <dgm:prSet/>
      <dgm:spPr/>
      <dgm:t>
        <a:bodyPr/>
        <a:lstStyle/>
        <a:p>
          <a:endParaRPr lang="ru-RU" sz="1800"/>
        </a:p>
      </dgm:t>
    </dgm:pt>
    <dgm:pt modelId="{ECE1FD8E-8600-4DBC-AF7A-105998F8418A}" type="sibTrans" cxnId="{04B6F793-3AF5-407D-9402-23DDBA1BE63E}">
      <dgm:prSet/>
      <dgm:spPr/>
      <dgm:t>
        <a:bodyPr/>
        <a:lstStyle/>
        <a:p>
          <a:endParaRPr lang="ru-RU" sz="1800"/>
        </a:p>
      </dgm:t>
    </dgm:pt>
    <dgm:pt modelId="{6E3FAED6-2AA6-4628-80BC-E9FD14EB07CD}">
      <dgm:prSet phldrT="[Текст]" phldr="0" custT="1"/>
      <dgm:spPr/>
      <dgm:t>
        <a:bodyPr/>
        <a:lstStyle/>
        <a:p>
          <a:r>
            <a:rPr lang="ru-RU" sz="1800" dirty="0"/>
            <a:t>Бригада неотложной помощи в поликлинике получает вызов в информационной системе</a:t>
          </a:r>
        </a:p>
      </dgm:t>
    </dgm:pt>
    <dgm:pt modelId="{B59F9F2A-87D9-4BCA-9BEE-82DE7620B24A}" type="parTrans" cxnId="{D872A546-E08A-4502-95A7-3AB23CB3212B}">
      <dgm:prSet/>
      <dgm:spPr/>
      <dgm:t>
        <a:bodyPr/>
        <a:lstStyle/>
        <a:p>
          <a:endParaRPr lang="ru-RU" sz="1800"/>
        </a:p>
      </dgm:t>
    </dgm:pt>
    <dgm:pt modelId="{7688DF27-086D-4415-9E76-A31F5A105C8E}" type="sibTrans" cxnId="{D872A546-E08A-4502-95A7-3AB23CB3212B}">
      <dgm:prSet/>
      <dgm:spPr/>
      <dgm:t>
        <a:bodyPr/>
        <a:lstStyle/>
        <a:p>
          <a:endParaRPr lang="ru-RU" sz="1800"/>
        </a:p>
      </dgm:t>
    </dgm:pt>
    <dgm:pt modelId="{12A81961-21BE-42ED-828E-1820BACAE0D7}">
      <dgm:prSet phldrT="[Текст]" phldr="0" custT="1"/>
      <dgm:spPr/>
      <dgm:t>
        <a:bodyPr/>
        <a:lstStyle/>
        <a:p>
          <a:r>
            <a:rPr lang="ru-RU" sz="1800" dirty="0"/>
            <a:t>При нахождении в поликлинике на ПК</a:t>
          </a:r>
        </a:p>
      </dgm:t>
    </dgm:pt>
    <dgm:pt modelId="{5CE9036F-CA83-44BA-ABB8-938176CE1519}" type="parTrans" cxnId="{0DA1417B-DF66-478E-817C-A8511A060D90}">
      <dgm:prSet/>
      <dgm:spPr/>
      <dgm:t>
        <a:bodyPr/>
        <a:lstStyle/>
        <a:p>
          <a:endParaRPr lang="ru-RU" sz="1800"/>
        </a:p>
      </dgm:t>
    </dgm:pt>
    <dgm:pt modelId="{D154B196-1BA5-45C8-8B1D-2AE6D445CCBA}" type="sibTrans" cxnId="{0DA1417B-DF66-478E-817C-A8511A060D90}">
      <dgm:prSet/>
      <dgm:spPr/>
      <dgm:t>
        <a:bodyPr/>
        <a:lstStyle/>
        <a:p>
          <a:endParaRPr lang="ru-RU" sz="1800"/>
        </a:p>
      </dgm:t>
    </dgm:pt>
    <dgm:pt modelId="{A20952A9-8821-454B-AEA3-64E97B52C568}">
      <dgm:prSet phldrT="[Текст]" phldr="0" custT="1"/>
      <dgm:spPr/>
      <dgm:t>
        <a:bodyPr/>
        <a:lstStyle/>
        <a:p>
          <a:r>
            <a:rPr lang="ru-RU" sz="1800" dirty="0"/>
            <a:t>При работе на вызовах на планшет (онлайн интеграция с МИС поликлиники)</a:t>
          </a:r>
        </a:p>
      </dgm:t>
    </dgm:pt>
    <dgm:pt modelId="{61CEB556-3C89-41D5-8EEE-9002C0DE232A}" type="parTrans" cxnId="{8ACCA953-840E-4F9F-B19D-8D5E7DD7576D}">
      <dgm:prSet/>
      <dgm:spPr/>
      <dgm:t>
        <a:bodyPr/>
        <a:lstStyle/>
        <a:p>
          <a:endParaRPr lang="ru-RU" sz="1800"/>
        </a:p>
      </dgm:t>
    </dgm:pt>
    <dgm:pt modelId="{9ACC10F9-1E21-489D-BFB8-B4CEA305485F}" type="sibTrans" cxnId="{8ACCA953-840E-4F9F-B19D-8D5E7DD7576D}">
      <dgm:prSet/>
      <dgm:spPr/>
      <dgm:t>
        <a:bodyPr/>
        <a:lstStyle/>
        <a:p>
          <a:endParaRPr lang="ru-RU" sz="1800"/>
        </a:p>
      </dgm:t>
    </dgm:pt>
    <dgm:pt modelId="{72D30825-FE3B-481A-B504-2084D7799B4B}">
      <dgm:prSet phldrT="[Текст]" phldr="0" custT="1"/>
      <dgm:spPr/>
      <dgm:t>
        <a:bodyPr/>
        <a:lstStyle/>
        <a:p>
          <a:r>
            <a:rPr lang="ru-RU" sz="1800"/>
            <a:t>Звонок в колл центр поликлиники</a:t>
          </a:r>
          <a:endParaRPr lang="ru-RU" sz="1800" dirty="0"/>
        </a:p>
      </dgm:t>
    </dgm:pt>
    <dgm:pt modelId="{1B02F869-BD20-4D75-B773-CA8D3957A5A3}" type="parTrans" cxnId="{89D90170-00D6-43E3-B9B0-E40FFEC3DDE0}">
      <dgm:prSet/>
      <dgm:spPr/>
      <dgm:t>
        <a:bodyPr/>
        <a:lstStyle/>
        <a:p>
          <a:endParaRPr lang="ru-RU" sz="1800"/>
        </a:p>
      </dgm:t>
    </dgm:pt>
    <dgm:pt modelId="{7D1D1595-AF98-447D-A853-57E100692866}" type="sibTrans" cxnId="{89D90170-00D6-43E3-B9B0-E40FFEC3DDE0}">
      <dgm:prSet/>
      <dgm:spPr/>
      <dgm:t>
        <a:bodyPr/>
        <a:lstStyle/>
        <a:p>
          <a:endParaRPr lang="ru-RU" sz="1800"/>
        </a:p>
      </dgm:t>
    </dgm:pt>
    <dgm:pt modelId="{1F1EAE44-A85A-421C-B5AB-C5176C36EE20}">
      <dgm:prSet phldrT="[Текст]" phldr="0" custT="1"/>
      <dgm:spPr/>
      <dgm:t>
        <a:bodyPr/>
        <a:lstStyle/>
        <a:p>
          <a:r>
            <a:rPr lang="ru-RU" sz="1800" dirty="0"/>
            <a:t>Отметка в информационной системе о принятии вызова</a:t>
          </a:r>
        </a:p>
      </dgm:t>
    </dgm:pt>
    <dgm:pt modelId="{1924D672-5293-428C-9F30-86456E417FB3}" type="parTrans" cxnId="{73918AC2-DCC9-4B83-AE83-AB2F741E7B90}">
      <dgm:prSet/>
      <dgm:spPr/>
      <dgm:t>
        <a:bodyPr/>
        <a:lstStyle/>
        <a:p>
          <a:endParaRPr lang="ru-RU" sz="1800"/>
        </a:p>
      </dgm:t>
    </dgm:pt>
    <dgm:pt modelId="{1684C67A-F72B-4659-81E5-1D251DBDADF6}" type="sibTrans" cxnId="{73918AC2-DCC9-4B83-AE83-AB2F741E7B90}">
      <dgm:prSet/>
      <dgm:spPr/>
      <dgm:t>
        <a:bodyPr/>
        <a:lstStyle/>
        <a:p>
          <a:endParaRPr lang="ru-RU" sz="1800"/>
        </a:p>
      </dgm:t>
    </dgm:pt>
    <dgm:pt modelId="{2B2A6494-1CC3-BC44-ACD8-D9E2A0EAD167}">
      <dgm:prSet phldrT="[Текст]" phldr="0" custT="1"/>
      <dgm:spPr/>
      <dgm:t>
        <a:bodyPr/>
        <a:lstStyle/>
        <a:p>
          <a:r>
            <a:rPr lang="ru-RU" sz="1800" dirty="0"/>
            <a:t>Обслуживание вызова на дому в течение 2 часов с момента поступления</a:t>
          </a:r>
        </a:p>
      </dgm:t>
    </dgm:pt>
    <dgm:pt modelId="{0BCF9032-082C-B243-982F-9422591DEAAA}" type="parTrans" cxnId="{71975550-A17A-4845-87B6-59B1C87DFF60}">
      <dgm:prSet/>
      <dgm:spPr/>
      <dgm:t>
        <a:bodyPr/>
        <a:lstStyle/>
        <a:p>
          <a:endParaRPr lang="ru-RU" sz="1800"/>
        </a:p>
      </dgm:t>
    </dgm:pt>
    <dgm:pt modelId="{1692F69B-6168-4544-B5F3-0DFC9447B0B2}" type="sibTrans" cxnId="{71975550-A17A-4845-87B6-59B1C87DFF60}">
      <dgm:prSet/>
      <dgm:spPr/>
      <dgm:t>
        <a:bodyPr/>
        <a:lstStyle/>
        <a:p>
          <a:endParaRPr lang="ru-RU" sz="1800"/>
        </a:p>
      </dgm:t>
    </dgm:pt>
    <dgm:pt modelId="{262925FD-5430-0B47-AB40-49A58F9A2D36}">
      <dgm:prSet phldrT="[Текст]" phldr="0" custT="1"/>
      <dgm:spPr/>
      <dgm:t>
        <a:bodyPr/>
        <a:lstStyle/>
        <a:p>
          <a:r>
            <a:rPr lang="ru-RU" sz="1800" dirty="0"/>
            <a:t>Занесение в МИС осмотра врача/фельдшера, оказанной помощи</a:t>
          </a:r>
        </a:p>
      </dgm:t>
    </dgm:pt>
    <dgm:pt modelId="{F3D060A6-B092-4945-866F-1611DCD9EC30}" type="parTrans" cxnId="{49D023A9-2EE2-F946-A13D-5186E34EE691}">
      <dgm:prSet/>
      <dgm:spPr/>
      <dgm:t>
        <a:bodyPr/>
        <a:lstStyle/>
        <a:p>
          <a:endParaRPr lang="ru-RU" sz="1800"/>
        </a:p>
      </dgm:t>
    </dgm:pt>
    <dgm:pt modelId="{AF7B9E0D-ED61-6242-8F12-14F94BFC154E}" type="sibTrans" cxnId="{49D023A9-2EE2-F946-A13D-5186E34EE691}">
      <dgm:prSet/>
      <dgm:spPr/>
      <dgm:t>
        <a:bodyPr/>
        <a:lstStyle/>
        <a:p>
          <a:endParaRPr lang="ru-RU" sz="1800"/>
        </a:p>
      </dgm:t>
    </dgm:pt>
    <dgm:pt modelId="{A2D3E362-899F-3E46-8DB1-D9CE2B95521D}">
      <dgm:prSet phldrT="[Текст]" phldr="0" custT="1"/>
      <dgm:spPr/>
      <dgm:t>
        <a:bodyPr/>
        <a:lstStyle/>
        <a:p>
          <a:r>
            <a:rPr lang="ru-RU" sz="1800" dirty="0"/>
            <a:t>Отметка в сервисе НМП статуса выполнения вызова  </a:t>
          </a:r>
        </a:p>
      </dgm:t>
    </dgm:pt>
    <dgm:pt modelId="{073F2FB8-4814-284C-8AB5-2E6419ACC0C8}" type="parTrans" cxnId="{34650511-8E19-0345-9C8B-0ACC126FCC06}">
      <dgm:prSet/>
      <dgm:spPr/>
      <dgm:t>
        <a:bodyPr/>
        <a:lstStyle/>
        <a:p>
          <a:endParaRPr lang="ru-RU" sz="1800"/>
        </a:p>
      </dgm:t>
    </dgm:pt>
    <dgm:pt modelId="{753AD1E4-D005-A943-8E12-FA7E3A8B2B33}" type="sibTrans" cxnId="{34650511-8E19-0345-9C8B-0ACC126FCC06}">
      <dgm:prSet/>
      <dgm:spPr/>
      <dgm:t>
        <a:bodyPr/>
        <a:lstStyle/>
        <a:p>
          <a:endParaRPr lang="ru-RU" sz="1800"/>
        </a:p>
      </dgm:t>
    </dgm:pt>
    <dgm:pt modelId="{C3CFE2D5-C914-41AC-A9A0-41979B5F5164}" type="pres">
      <dgm:prSet presAssocID="{CF9A218D-296C-43F8-B04F-1126344EAFE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17884F9-4673-8F42-A1DB-BB6A8A3087A9}" type="pres">
      <dgm:prSet presAssocID="{A2D3E362-899F-3E46-8DB1-D9CE2B95521D}" presName="boxAndChildren" presStyleCnt="0"/>
      <dgm:spPr/>
    </dgm:pt>
    <dgm:pt modelId="{CF13F8E1-32AE-5A45-A9E5-82FE1E6AFCAB}" type="pres">
      <dgm:prSet presAssocID="{A2D3E362-899F-3E46-8DB1-D9CE2B95521D}" presName="parentTextBox" presStyleLbl="node1" presStyleIdx="0" presStyleCnt="7" custLinFactNeighborX="0" custLinFactNeighborY="-21006"/>
      <dgm:spPr/>
      <dgm:t>
        <a:bodyPr/>
        <a:lstStyle/>
        <a:p>
          <a:endParaRPr lang="ru-RU"/>
        </a:p>
      </dgm:t>
    </dgm:pt>
    <dgm:pt modelId="{DF7C8296-FAAF-294F-8B71-27FBA776523A}" type="pres">
      <dgm:prSet presAssocID="{AF7B9E0D-ED61-6242-8F12-14F94BFC154E}" presName="sp" presStyleCnt="0"/>
      <dgm:spPr/>
    </dgm:pt>
    <dgm:pt modelId="{F1783123-292A-FF4B-A1F7-F8E757192147}" type="pres">
      <dgm:prSet presAssocID="{262925FD-5430-0B47-AB40-49A58F9A2D36}" presName="arrowAndChildren" presStyleCnt="0"/>
      <dgm:spPr/>
    </dgm:pt>
    <dgm:pt modelId="{3187F033-E0ED-0042-B7A3-EA0EFB645735}" type="pres">
      <dgm:prSet presAssocID="{262925FD-5430-0B47-AB40-49A58F9A2D36}" presName="parentTextArrow" presStyleLbl="node1" presStyleIdx="1" presStyleCnt="7" custLinFactNeighborX="0" custLinFactNeighborY="-11951"/>
      <dgm:spPr/>
      <dgm:t>
        <a:bodyPr/>
        <a:lstStyle/>
        <a:p>
          <a:endParaRPr lang="ru-RU"/>
        </a:p>
      </dgm:t>
    </dgm:pt>
    <dgm:pt modelId="{EE33029E-FE6D-494F-BE42-DA4DCC576A23}" type="pres">
      <dgm:prSet presAssocID="{1692F69B-6168-4544-B5F3-0DFC9447B0B2}" presName="sp" presStyleCnt="0"/>
      <dgm:spPr/>
    </dgm:pt>
    <dgm:pt modelId="{0775A82A-918B-2546-99ED-CE64D437239F}" type="pres">
      <dgm:prSet presAssocID="{2B2A6494-1CC3-BC44-ACD8-D9E2A0EAD167}" presName="arrowAndChildren" presStyleCnt="0"/>
      <dgm:spPr/>
    </dgm:pt>
    <dgm:pt modelId="{66D1429E-EA01-A74A-B615-CF6C9060F391}" type="pres">
      <dgm:prSet presAssocID="{2B2A6494-1CC3-BC44-ACD8-D9E2A0EAD167}" presName="parentTextArrow" presStyleLbl="node1" presStyleIdx="2" presStyleCnt="7" custLinFactNeighborX="0" custLinFactNeighborY="-11951"/>
      <dgm:spPr/>
      <dgm:t>
        <a:bodyPr/>
        <a:lstStyle/>
        <a:p>
          <a:endParaRPr lang="ru-RU"/>
        </a:p>
      </dgm:t>
    </dgm:pt>
    <dgm:pt modelId="{C1851491-EE1C-0C44-A070-5E9829788A8D}" type="pres">
      <dgm:prSet presAssocID="{1684C67A-F72B-4659-81E5-1D251DBDADF6}" presName="sp" presStyleCnt="0"/>
      <dgm:spPr/>
    </dgm:pt>
    <dgm:pt modelId="{466F5C1A-E462-DF46-BB76-C91A9AF03CC3}" type="pres">
      <dgm:prSet presAssocID="{1F1EAE44-A85A-421C-B5AB-C5176C36EE20}" presName="arrowAndChildren" presStyleCnt="0"/>
      <dgm:spPr/>
    </dgm:pt>
    <dgm:pt modelId="{BDBD473D-3966-A64A-B7CF-A11507F87413}" type="pres">
      <dgm:prSet presAssocID="{1F1EAE44-A85A-421C-B5AB-C5176C36EE20}" presName="parentTextArrow" presStyleLbl="node1" presStyleIdx="3" presStyleCnt="7" custLinFactNeighborX="0" custLinFactNeighborY="-11951"/>
      <dgm:spPr/>
      <dgm:t>
        <a:bodyPr/>
        <a:lstStyle/>
        <a:p>
          <a:endParaRPr lang="ru-RU"/>
        </a:p>
      </dgm:t>
    </dgm:pt>
    <dgm:pt modelId="{D18041D8-D2FF-43E7-969C-65B5899279F3}" type="pres">
      <dgm:prSet presAssocID="{7688DF27-086D-4415-9E76-A31F5A105C8E}" presName="sp" presStyleCnt="0"/>
      <dgm:spPr/>
    </dgm:pt>
    <dgm:pt modelId="{A8CE6F7D-774B-4C1C-AD05-59BEA91712A6}" type="pres">
      <dgm:prSet presAssocID="{6E3FAED6-2AA6-4628-80BC-E9FD14EB07CD}" presName="arrowAndChildren" presStyleCnt="0"/>
      <dgm:spPr/>
    </dgm:pt>
    <dgm:pt modelId="{D9D80DC9-47F9-4905-BCA3-D0F5C8F18EB6}" type="pres">
      <dgm:prSet presAssocID="{6E3FAED6-2AA6-4628-80BC-E9FD14EB07CD}" presName="parentTextArrow" presStyleLbl="node1" presStyleIdx="3" presStyleCnt="7"/>
      <dgm:spPr/>
      <dgm:t>
        <a:bodyPr/>
        <a:lstStyle/>
        <a:p>
          <a:endParaRPr lang="ru-RU"/>
        </a:p>
      </dgm:t>
    </dgm:pt>
    <dgm:pt modelId="{EA5B0299-7C88-470A-869C-832484591709}" type="pres">
      <dgm:prSet presAssocID="{6E3FAED6-2AA6-4628-80BC-E9FD14EB07CD}" presName="arrow" presStyleLbl="node1" presStyleIdx="4" presStyleCnt="7" custScaleY="186960" custLinFactNeighborX="0" custLinFactNeighborY="-10633"/>
      <dgm:spPr/>
      <dgm:t>
        <a:bodyPr/>
        <a:lstStyle/>
        <a:p>
          <a:endParaRPr lang="ru-RU"/>
        </a:p>
      </dgm:t>
    </dgm:pt>
    <dgm:pt modelId="{009FE991-D924-4CBC-B35C-74FC01C6A58A}" type="pres">
      <dgm:prSet presAssocID="{6E3FAED6-2AA6-4628-80BC-E9FD14EB07CD}" presName="descendantArrow" presStyleCnt="0"/>
      <dgm:spPr/>
    </dgm:pt>
    <dgm:pt modelId="{D61B67CB-B395-446C-A182-75B65CEF1A93}" type="pres">
      <dgm:prSet presAssocID="{12A81961-21BE-42ED-828E-1820BACAE0D7}" presName="childTextArrow" presStyleLbl="fgAccFollowNode1" presStyleIdx="0" presStyleCnt="6" custScaleY="2221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E92D14-7436-452A-9753-8246FF55D11B}" type="pres">
      <dgm:prSet presAssocID="{A20952A9-8821-454B-AEA3-64E97B52C568}" presName="childTextArrow" presStyleLbl="fgAccFollowNode1" presStyleIdx="1" presStyleCnt="6" custScaleY="2361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F98200-F183-4643-8947-783683BAEF75}" type="pres">
      <dgm:prSet presAssocID="{6DB13B1D-4E35-4E7D-96A3-6E6C3064980E}" presName="sp" presStyleCnt="0"/>
      <dgm:spPr/>
    </dgm:pt>
    <dgm:pt modelId="{F0FBC680-4B8D-4FA7-AB1E-75C9EDB444E1}" type="pres">
      <dgm:prSet presAssocID="{98FCAB5F-197E-42D2-826B-270E1FD0B4B7}" presName="arrowAndChildren" presStyleCnt="0"/>
      <dgm:spPr/>
    </dgm:pt>
    <dgm:pt modelId="{118F5AF3-51AC-41D0-B88F-AFA0AA830B62}" type="pres">
      <dgm:prSet presAssocID="{98FCAB5F-197E-42D2-826B-270E1FD0B4B7}" presName="parentTextArrow" presStyleLbl="node1" presStyleIdx="4" presStyleCnt="7"/>
      <dgm:spPr/>
      <dgm:t>
        <a:bodyPr/>
        <a:lstStyle/>
        <a:p>
          <a:endParaRPr lang="ru-RU"/>
        </a:p>
      </dgm:t>
    </dgm:pt>
    <dgm:pt modelId="{49800B90-7C55-48B5-B9BC-35E8D203327A}" type="pres">
      <dgm:prSet presAssocID="{98FCAB5F-197E-42D2-826B-270E1FD0B4B7}" presName="arrow" presStyleLbl="node1" presStyleIdx="5" presStyleCnt="7" custScaleY="139178" custLinFactNeighborX="0" custLinFactNeighborY="-7317"/>
      <dgm:spPr/>
      <dgm:t>
        <a:bodyPr/>
        <a:lstStyle/>
        <a:p>
          <a:endParaRPr lang="ru-RU"/>
        </a:p>
      </dgm:t>
    </dgm:pt>
    <dgm:pt modelId="{DB23AAB3-8DB2-4085-92E3-A1AAFBE14C54}" type="pres">
      <dgm:prSet presAssocID="{98FCAB5F-197E-42D2-826B-270E1FD0B4B7}" presName="descendantArrow" presStyleCnt="0"/>
      <dgm:spPr/>
    </dgm:pt>
    <dgm:pt modelId="{45E30A6B-CCFF-4E73-9516-568DC95B8514}" type="pres">
      <dgm:prSet presAssocID="{E433E80B-CD04-46EE-9ADF-C725C2C4CB06}" presName="childTextArrow" presStyleLbl="fgAccFollowNode1" presStyleIdx="2" presStyleCnt="6" custScaleY="208462" custLinFactNeighborX="0" custLinFactNeighborY="-7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2CC397-BC29-481C-B38F-36BA44B53DAB}" type="pres">
      <dgm:prSet presAssocID="{D9AB7A6A-4A54-4538-9617-1AE25F6F7A12}" presName="childTextArrow" presStyleLbl="fgAccFollowNode1" presStyleIdx="3" presStyleCnt="6" custScaleY="158293" custLinFactNeighborX="241" custLinFactNeighborY="-99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E918BC-F4A9-484C-863D-B02B0FA3C110}" type="pres">
      <dgm:prSet presAssocID="{36CE97FC-AC17-405E-9F3C-09E3C8D906AE}" presName="sp" presStyleCnt="0"/>
      <dgm:spPr/>
    </dgm:pt>
    <dgm:pt modelId="{5D21BD23-C80D-44CA-A6FD-023BAB2482ED}" type="pres">
      <dgm:prSet presAssocID="{08D1A265-081A-4F40-BB51-D989BE283E7E}" presName="arrowAndChildren" presStyleCnt="0"/>
      <dgm:spPr/>
    </dgm:pt>
    <dgm:pt modelId="{335CD39E-B713-485D-9F30-1970609D2825}" type="pres">
      <dgm:prSet presAssocID="{08D1A265-081A-4F40-BB51-D989BE283E7E}" presName="parentTextArrow" presStyleLbl="node1" presStyleIdx="5" presStyleCnt="7"/>
      <dgm:spPr/>
      <dgm:t>
        <a:bodyPr/>
        <a:lstStyle/>
        <a:p>
          <a:endParaRPr lang="ru-RU"/>
        </a:p>
      </dgm:t>
    </dgm:pt>
    <dgm:pt modelId="{4ECCC6F8-B3A0-4B39-80F0-655B8E5B2B43}" type="pres">
      <dgm:prSet presAssocID="{08D1A265-081A-4F40-BB51-D989BE283E7E}" presName="arrow" presStyleLbl="node1" presStyleIdx="6" presStyleCnt="7" custLinFactNeighborX="0" custLinFactNeighborY="-5853"/>
      <dgm:spPr/>
      <dgm:t>
        <a:bodyPr/>
        <a:lstStyle/>
        <a:p>
          <a:endParaRPr lang="ru-RU"/>
        </a:p>
      </dgm:t>
    </dgm:pt>
    <dgm:pt modelId="{25FAE5A2-FD16-4E05-BE12-706CE5099A79}" type="pres">
      <dgm:prSet presAssocID="{08D1A265-081A-4F40-BB51-D989BE283E7E}" presName="descendantArrow" presStyleCnt="0"/>
      <dgm:spPr/>
    </dgm:pt>
    <dgm:pt modelId="{C88822E2-3E46-4B86-91D6-C8344845DFD7}" type="pres">
      <dgm:prSet presAssocID="{695D7B41-3D80-445E-9FB5-0CB8F57890EC}" presName="childTextArrow" presStyleLbl="f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781566-3F3F-4E8B-989E-59B32626C4BE}" type="pres">
      <dgm:prSet presAssocID="{72D30825-FE3B-481A-B504-2084D7799B4B}" presName="childTextArrow" presStyleLbl="f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37D2BA2-153F-B44A-85D8-DD1706D5E8A9}" type="presOf" srcId="{1F1EAE44-A85A-421C-B5AB-C5176C36EE20}" destId="{BDBD473D-3966-A64A-B7CF-A11507F87413}" srcOrd="0" destOrd="0" presId="urn:microsoft.com/office/officeart/2005/8/layout/process4"/>
    <dgm:cxn modelId="{184D69F8-4C44-BA40-97AC-1FD87DAFBED1}" type="presOf" srcId="{A2D3E362-899F-3E46-8DB1-D9CE2B95521D}" destId="{CF13F8E1-32AE-5A45-A9E5-82FE1E6AFCAB}" srcOrd="0" destOrd="0" presId="urn:microsoft.com/office/officeart/2005/8/layout/process4"/>
    <dgm:cxn modelId="{07C546D5-68DB-47FF-8D85-6B75560B8AEC}" srcId="{CF9A218D-296C-43F8-B04F-1126344EAFE8}" destId="{98FCAB5F-197E-42D2-826B-270E1FD0B4B7}" srcOrd="1" destOrd="0" parTransId="{026526B6-D14A-4CB3-87AA-3AA1F4D8C811}" sibTransId="{6DB13B1D-4E35-4E7D-96A3-6E6C3064980E}"/>
    <dgm:cxn modelId="{67129E18-622F-4A5A-B7BC-2425150DA74A}" srcId="{CF9A218D-296C-43F8-B04F-1126344EAFE8}" destId="{08D1A265-081A-4F40-BB51-D989BE283E7E}" srcOrd="0" destOrd="0" parTransId="{76D16BE7-B844-464F-BC13-B6B9D9B437F1}" sibTransId="{36CE97FC-AC17-405E-9F3C-09E3C8D906AE}"/>
    <dgm:cxn modelId="{D872A546-E08A-4502-95A7-3AB23CB3212B}" srcId="{CF9A218D-296C-43F8-B04F-1126344EAFE8}" destId="{6E3FAED6-2AA6-4628-80BC-E9FD14EB07CD}" srcOrd="2" destOrd="0" parTransId="{B59F9F2A-87D9-4BCA-9BEE-82DE7620B24A}" sibTransId="{7688DF27-086D-4415-9E76-A31F5A105C8E}"/>
    <dgm:cxn modelId="{D9416D69-1BF8-4B69-BE12-575972DE3B14}" type="presOf" srcId="{98FCAB5F-197E-42D2-826B-270E1FD0B4B7}" destId="{118F5AF3-51AC-41D0-B88F-AFA0AA830B62}" srcOrd="0" destOrd="0" presId="urn:microsoft.com/office/officeart/2005/8/layout/process4"/>
    <dgm:cxn modelId="{A85FCAAF-87FF-4A5B-B708-5C3FA21480BC}" type="presOf" srcId="{08D1A265-081A-4F40-BB51-D989BE283E7E}" destId="{4ECCC6F8-B3A0-4B39-80F0-655B8E5B2B43}" srcOrd="1" destOrd="0" presId="urn:microsoft.com/office/officeart/2005/8/layout/process4"/>
    <dgm:cxn modelId="{49D023A9-2EE2-F946-A13D-5186E34EE691}" srcId="{CF9A218D-296C-43F8-B04F-1126344EAFE8}" destId="{262925FD-5430-0B47-AB40-49A58F9A2D36}" srcOrd="5" destOrd="0" parTransId="{F3D060A6-B092-4945-866F-1611DCD9EC30}" sibTransId="{AF7B9E0D-ED61-6242-8F12-14F94BFC154E}"/>
    <dgm:cxn modelId="{E4478A33-5B49-4BC9-B02A-EB85FA1EB93D}" type="presOf" srcId="{12A81961-21BE-42ED-828E-1820BACAE0D7}" destId="{D61B67CB-B395-446C-A182-75B65CEF1A93}" srcOrd="0" destOrd="0" presId="urn:microsoft.com/office/officeart/2005/8/layout/process4"/>
    <dgm:cxn modelId="{91917AE5-B86C-BD46-9C2C-1C88A766D8D7}" type="presOf" srcId="{262925FD-5430-0B47-AB40-49A58F9A2D36}" destId="{3187F033-E0ED-0042-B7A3-EA0EFB645735}" srcOrd="0" destOrd="0" presId="urn:microsoft.com/office/officeart/2005/8/layout/process4"/>
    <dgm:cxn modelId="{73918AC2-DCC9-4B83-AE83-AB2F741E7B90}" srcId="{CF9A218D-296C-43F8-B04F-1126344EAFE8}" destId="{1F1EAE44-A85A-421C-B5AB-C5176C36EE20}" srcOrd="3" destOrd="0" parTransId="{1924D672-5293-428C-9F30-86456E417FB3}" sibTransId="{1684C67A-F72B-4659-81E5-1D251DBDADF6}"/>
    <dgm:cxn modelId="{0DA1417B-DF66-478E-817C-A8511A060D90}" srcId="{6E3FAED6-2AA6-4628-80BC-E9FD14EB07CD}" destId="{12A81961-21BE-42ED-828E-1820BACAE0D7}" srcOrd="0" destOrd="0" parTransId="{5CE9036F-CA83-44BA-ABB8-938176CE1519}" sibTransId="{D154B196-1BA5-45C8-8B1D-2AE6D445CCBA}"/>
    <dgm:cxn modelId="{CA1A61CA-1D3A-4607-B568-4D45D846E1EE}" type="presOf" srcId="{695D7B41-3D80-445E-9FB5-0CB8F57890EC}" destId="{C88822E2-3E46-4B86-91D6-C8344845DFD7}" srcOrd="0" destOrd="0" presId="urn:microsoft.com/office/officeart/2005/8/layout/process4"/>
    <dgm:cxn modelId="{EFAC6A9A-1572-43C7-8630-13B1E0DDF041}" type="presOf" srcId="{CF9A218D-296C-43F8-B04F-1126344EAFE8}" destId="{C3CFE2D5-C914-41AC-A9A0-41979B5F5164}" srcOrd="0" destOrd="0" presId="urn:microsoft.com/office/officeart/2005/8/layout/process4"/>
    <dgm:cxn modelId="{BE505647-9F1D-44A7-B9FD-5D820E331116}" type="presOf" srcId="{6E3FAED6-2AA6-4628-80BC-E9FD14EB07CD}" destId="{EA5B0299-7C88-470A-869C-832484591709}" srcOrd="1" destOrd="0" presId="urn:microsoft.com/office/officeart/2005/8/layout/process4"/>
    <dgm:cxn modelId="{1AB48311-1532-4305-8BB7-B22196615114}" srcId="{08D1A265-081A-4F40-BB51-D989BE283E7E}" destId="{695D7B41-3D80-445E-9FB5-0CB8F57890EC}" srcOrd="0" destOrd="0" parTransId="{508BF79F-1245-42D7-8AD9-FC18F58E557C}" sibTransId="{1EFC73BD-8D80-4B80-9434-E59EA4C8449A}"/>
    <dgm:cxn modelId="{04B6F793-3AF5-407D-9402-23DDBA1BE63E}" srcId="{98FCAB5F-197E-42D2-826B-270E1FD0B4B7}" destId="{D9AB7A6A-4A54-4538-9617-1AE25F6F7A12}" srcOrd="1" destOrd="0" parTransId="{6BD9DDB6-6666-4361-A576-4D35AFDF9D8D}" sibTransId="{ECE1FD8E-8600-4DBC-AF7A-105998F8418A}"/>
    <dgm:cxn modelId="{7654CBC0-F371-49EB-9331-7F5CAC9F252A}" type="presOf" srcId="{A20952A9-8821-454B-AEA3-64E97B52C568}" destId="{FBE92D14-7436-452A-9753-8246FF55D11B}" srcOrd="0" destOrd="0" presId="urn:microsoft.com/office/officeart/2005/8/layout/process4"/>
    <dgm:cxn modelId="{A4BE44F1-89B9-4878-8765-EF27EC278481}" type="presOf" srcId="{72D30825-FE3B-481A-B504-2084D7799B4B}" destId="{B6781566-3F3F-4E8B-989E-59B32626C4BE}" srcOrd="0" destOrd="0" presId="urn:microsoft.com/office/officeart/2005/8/layout/process4"/>
    <dgm:cxn modelId="{53A94580-6C28-4500-8872-DB23CAAF7CE5}" type="presOf" srcId="{D9AB7A6A-4A54-4538-9617-1AE25F6F7A12}" destId="{3A2CC397-BC29-481C-B38F-36BA44B53DAB}" srcOrd="0" destOrd="0" presId="urn:microsoft.com/office/officeart/2005/8/layout/process4"/>
    <dgm:cxn modelId="{34650511-8E19-0345-9C8B-0ACC126FCC06}" srcId="{CF9A218D-296C-43F8-B04F-1126344EAFE8}" destId="{A2D3E362-899F-3E46-8DB1-D9CE2B95521D}" srcOrd="6" destOrd="0" parTransId="{073F2FB8-4814-284C-8AB5-2E6419ACC0C8}" sibTransId="{753AD1E4-D005-A943-8E12-FA7E3A8B2B33}"/>
    <dgm:cxn modelId="{8ACCA953-840E-4F9F-B19D-8D5E7DD7576D}" srcId="{6E3FAED6-2AA6-4628-80BC-E9FD14EB07CD}" destId="{A20952A9-8821-454B-AEA3-64E97B52C568}" srcOrd="1" destOrd="0" parTransId="{61CEB556-3C89-41D5-8EEE-9002C0DE232A}" sibTransId="{9ACC10F9-1E21-489D-BFB8-B4CEA305485F}"/>
    <dgm:cxn modelId="{9BC40195-CF5C-42F4-B6FA-0E71C4801FF5}" srcId="{98FCAB5F-197E-42D2-826B-270E1FD0B4B7}" destId="{E433E80B-CD04-46EE-9ADF-C725C2C4CB06}" srcOrd="0" destOrd="0" parTransId="{E5E327B2-0BA0-414A-B0D2-32322C73FDC1}" sibTransId="{16311026-2E5F-4144-A64C-B97A6B598E30}"/>
    <dgm:cxn modelId="{0C7E9F8F-C084-4BFF-A81C-E3870BC9EBD5}" type="presOf" srcId="{08D1A265-081A-4F40-BB51-D989BE283E7E}" destId="{335CD39E-B713-485D-9F30-1970609D2825}" srcOrd="0" destOrd="0" presId="urn:microsoft.com/office/officeart/2005/8/layout/process4"/>
    <dgm:cxn modelId="{89D90170-00D6-43E3-B9B0-E40FFEC3DDE0}" srcId="{08D1A265-081A-4F40-BB51-D989BE283E7E}" destId="{72D30825-FE3B-481A-B504-2084D7799B4B}" srcOrd="1" destOrd="0" parTransId="{1B02F869-BD20-4D75-B773-CA8D3957A5A3}" sibTransId="{7D1D1595-AF98-447D-A853-57E100692866}"/>
    <dgm:cxn modelId="{98B316D0-B67C-443B-9D99-E82D7A1F7445}" type="presOf" srcId="{E433E80B-CD04-46EE-9ADF-C725C2C4CB06}" destId="{45E30A6B-CCFF-4E73-9516-568DC95B8514}" srcOrd="0" destOrd="0" presId="urn:microsoft.com/office/officeart/2005/8/layout/process4"/>
    <dgm:cxn modelId="{3A681248-6BC5-4316-ACC8-08C6FAE16838}" type="presOf" srcId="{98FCAB5F-197E-42D2-826B-270E1FD0B4B7}" destId="{49800B90-7C55-48B5-B9BC-35E8D203327A}" srcOrd="1" destOrd="0" presId="urn:microsoft.com/office/officeart/2005/8/layout/process4"/>
    <dgm:cxn modelId="{300AAB60-58CD-4A23-9980-27BFF370AB28}" type="presOf" srcId="{6E3FAED6-2AA6-4628-80BC-E9FD14EB07CD}" destId="{D9D80DC9-47F9-4905-BCA3-D0F5C8F18EB6}" srcOrd="0" destOrd="0" presId="urn:microsoft.com/office/officeart/2005/8/layout/process4"/>
    <dgm:cxn modelId="{0C77F186-D187-9D48-B286-9F92921E592E}" type="presOf" srcId="{2B2A6494-1CC3-BC44-ACD8-D9E2A0EAD167}" destId="{66D1429E-EA01-A74A-B615-CF6C9060F391}" srcOrd="0" destOrd="0" presId="urn:microsoft.com/office/officeart/2005/8/layout/process4"/>
    <dgm:cxn modelId="{71975550-A17A-4845-87B6-59B1C87DFF60}" srcId="{CF9A218D-296C-43F8-B04F-1126344EAFE8}" destId="{2B2A6494-1CC3-BC44-ACD8-D9E2A0EAD167}" srcOrd="4" destOrd="0" parTransId="{0BCF9032-082C-B243-982F-9422591DEAAA}" sibTransId="{1692F69B-6168-4544-B5F3-0DFC9447B0B2}"/>
    <dgm:cxn modelId="{86B06488-9746-C64F-BDC5-EEF020490C53}" type="presParOf" srcId="{C3CFE2D5-C914-41AC-A9A0-41979B5F5164}" destId="{017884F9-4673-8F42-A1DB-BB6A8A3087A9}" srcOrd="0" destOrd="0" presId="urn:microsoft.com/office/officeart/2005/8/layout/process4"/>
    <dgm:cxn modelId="{5480F55E-B4AA-8247-8475-E4F6515A54F9}" type="presParOf" srcId="{017884F9-4673-8F42-A1DB-BB6A8A3087A9}" destId="{CF13F8E1-32AE-5A45-A9E5-82FE1E6AFCAB}" srcOrd="0" destOrd="0" presId="urn:microsoft.com/office/officeart/2005/8/layout/process4"/>
    <dgm:cxn modelId="{0CE64D14-EC8A-A646-88B5-2150E3A38BA2}" type="presParOf" srcId="{C3CFE2D5-C914-41AC-A9A0-41979B5F5164}" destId="{DF7C8296-FAAF-294F-8B71-27FBA776523A}" srcOrd="1" destOrd="0" presId="urn:microsoft.com/office/officeart/2005/8/layout/process4"/>
    <dgm:cxn modelId="{F0B0C75F-02E3-0448-B7B1-900A53B89711}" type="presParOf" srcId="{C3CFE2D5-C914-41AC-A9A0-41979B5F5164}" destId="{F1783123-292A-FF4B-A1F7-F8E757192147}" srcOrd="2" destOrd="0" presId="urn:microsoft.com/office/officeart/2005/8/layout/process4"/>
    <dgm:cxn modelId="{12703F19-6E14-DA48-BF10-F0831A9F8C61}" type="presParOf" srcId="{F1783123-292A-FF4B-A1F7-F8E757192147}" destId="{3187F033-E0ED-0042-B7A3-EA0EFB645735}" srcOrd="0" destOrd="0" presId="urn:microsoft.com/office/officeart/2005/8/layout/process4"/>
    <dgm:cxn modelId="{8AF1DB71-9BDC-3541-AD1C-A59A072AF936}" type="presParOf" srcId="{C3CFE2D5-C914-41AC-A9A0-41979B5F5164}" destId="{EE33029E-FE6D-494F-BE42-DA4DCC576A23}" srcOrd="3" destOrd="0" presId="urn:microsoft.com/office/officeart/2005/8/layout/process4"/>
    <dgm:cxn modelId="{EEB6DC5C-57EA-DC45-BC27-08D5B7DF3A8B}" type="presParOf" srcId="{C3CFE2D5-C914-41AC-A9A0-41979B5F5164}" destId="{0775A82A-918B-2546-99ED-CE64D437239F}" srcOrd="4" destOrd="0" presId="urn:microsoft.com/office/officeart/2005/8/layout/process4"/>
    <dgm:cxn modelId="{1F2A324C-74CF-A247-8A79-A2B2D2060A22}" type="presParOf" srcId="{0775A82A-918B-2546-99ED-CE64D437239F}" destId="{66D1429E-EA01-A74A-B615-CF6C9060F391}" srcOrd="0" destOrd="0" presId="urn:microsoft.com/office/officeart/2005/8/layout/process4"/>
    <dgm:cxn modelId="{D205B723-CB38-B94D-B162-3B5D86DB40CB}" type="presParOf" srcId="{C3CFE2D5-C914-41AC-A9A0-41979B5F5164}" destId="{C1851491-EE1C-0C44-A070-5E9829788A8D}" srcOrd="5" destOrd="0" presId="urn:microsoft.com/office/officeart/2005/8/layout/process4"/>
    <dgm:cxn modelId="{2E208E00-49B0-D643-82B2-0243568EF8BD}" type="presParOf" srcId="{C3CFE2D5-C914-41AC-A9A0-41979B5F5164}" destId="{466F5C1A-E462-DF46-BB76-C91A9AF03CC3}" srcOrd="6" destOrd="0" presId="urn:microsoft.com/office/officeart/2005/8/layout/process4"/>
    <dgm:cxn modelId="{03BA0431-FE69-9947-9438-9EA569DC6391}" type="presParOf" srcId="{466F5C1A-E462-DF46-BB76-C91A9AF03CC3}" destId="{BDBD473D-3966-A64A-B7CF-A11507F87413}" srcOrd="0" destOrd="0" presId="urn:microsoft.com/office/officeart/2005/8/layout/process4"/>
    <dgm:cxn modelId="{059C0322-EEC7-4F55-AEE7-68C9AF1124F3}" type="presParOf" srcId="{C3CFE2D5-C914-41AC-A9A0-41979B5F5164}" destId="{D18041D8-D2FF-43E7-969C-65B5899279F3}" srcOrd="7" destOrd="0" presId="urn:microsoft.com/office/officeart/2005/8/layout/process4"/>
    <dgm:cxn modelId="{B284B20F-C04F-4289-ABDF-9CD68F9B1CD1}" type="presParOf" srcId="{C3CFE2D5-C914-41AC-A9A0-41979B5F5164}" destId="{A8CE6F7D-774B-4C1C-AD05-59BEA91712A6}" srcOrd="8" destOrd="0" presId="urn:microsoft.com/office/officeart/2005/8/layout/process4"/>
    <dgm:cxn modelId="{A9E09BD2-4DBD-4B70-B21D-060283382DBC}" type="presParOf" srcId="{A8CE6F7D-774B-4C1C-AD05-59BEA91712A6}" destId="{D9D80DC9-47F9-4905-BCA3-D0F5C8F18EB6}" srcOrd="0" destOrd="0" presId="urn:microsoft.com/office/officeart/2005/8/layout/process4"/>
    <dgm:cxn modelId="{2208BA06-F297-4BAD-B4FB-24F9AF824CDB}" type="presParOf" srcId="{A8CE6F7D-774B-4C1C-AD05-59BEA91712A6}" destId="{EA5B0299-7C88-470A-869C-832484591709}" srcOrd="1" destOrd="0" presId="urn:microsoft.com/office/officeart/2005/8/layout/process4"/>
    <dgm:cxn modelId="{9F333058-A991-4279-8DB2-B6F86469E2BF}" type="presParOf" srcId="{A8CE6F7D-774B-4C1C-AD05-59BEA91712A6}" destId="{009FE991-D924-4CBC-B35C-74FC01C6A58A}" srcOrd="2" destOrd="0" presId="urn:microsoft.com/office/officeart/2005/8/layout/process4"/>
    <dgm:cxn modelId="{58638D17-11F6-44FB-B6DC-FC170A3964CE}" type="presParOf" srcId="{009FE991-D924-4CBC-B35C-74FC01C6A58A}" destId="{D61B67CB-B395-446C-A182-75B65CEF1A93}" srcOrd="0" destOrd="0" presId="urn:microsoft.com/office/officeart/2005/8/layout/process4"/>
    <dgm:cxn modelId="{7C2E676B-0206-4D9E-BD79-028AB12E1034}" type="presParOf" srcId="{009FE991-D924-4CBC-B35C-74FC01C6A58A}" destId="{FBE92D14-7436-452A-9753-8246FF55D11B}" srcOrd="1" destOrd="0" presId="urn:microsoft.com/office/officeart/2005/8/layout/process4"/>
    <dgm:cxn modelId="{BB3FF9FA-C6BC-4749-B9F7-C9F24F1F5663}" type="presParOf" srcId="{C3CFE2D5-C914-41AC-A9A0-41979B5F5164}" destId="{24F98200-F183-4643-8947-783683BAEF75}" srcOrd="9" destOrd="0" presId="urn:microsoft.com/office/officeart/2005/8/layout/process4"/>
    <dgm:cxn modelId="{2AFD3C2F-C7AA-4BA6-8786-CAB17C24B3FB}" type="presParOf" srcId="{C3CFE2D5-C914-41AC-A9A0-41979B5F5164}" destId="{F0FBC680-4B8D-4FA7-AB1E-75C9EDB444E1}" srcOrd="10" destOrd="0" presId="urn:microsoft.com/office/officeart/2005/8/layout/process4"/>
    <dgm:cxn modelId="{154495C8-CBB9-40B8-B332-7E3DB3A222CD}" type="presParOf" srcId="{F0FBC680-4B8D-4FA7-AB1E-75C9EDB444E1}" destId="{118F5AF3-51AC-41D0-B88F-AFA0AA830B62}" srcOrd="0" destOrd="0" presId="urn:microsoft.com/office/officeart/2005/8/layout/process4"/>
    <dgm:cxn modelId="{32B6D2B5-E233-4C36-A30C-448F338ED49E}" type="presParOf" srcId="{F0FBC680-4B8D-4FA7-AB1E-75C9EDB444E1}" destId="{49800B90-7C55-48B5-B9BC-35E8D203327A}" srcOrd="1" destOrd="0" presId="urn:microsoft.com/office/officeart/2005/8/layout/process4"/>
    <dgm:cxn modelId="{28CDD47C-031B-491B-9D72-0CE3C56942D9}" type="presParOf" srcId="{F0FBC680-4B8D-4FA7-AB1E-75C9EDB444E1}" destId="{DB23AAB3-8DB2-4085-92E3-A1AAFBE14C54}" srcOrd="2" destOrd="0" presId="urn:microsoft.com/office/officeart/2005/8/layout/process4"/>
    <dgm:cxn modelId="{D91ECD40-73FA-42A7-819F-D86A0F0B71E2}" type="presParOf" srcId="{DB23AAB3-8DB2-4085-92E3-A1AAFBE14C54}" destId="{45E30A6B-CCFF-4E73-9516-568DC95B8514}" srcOrd="0" destOrd="0" presId="urn:microsoft.com/office/officeart/2005/8/layout/process4"/>
    <dgm:cxn modelId="{4B776D7C-C728-4BC2-BCF1-7DA45B55AA7C}" type="presParOf" srcId="{DB23AAB3-8DB2-4085-92E3-A1AAFBE14C54}" destId="{3A2CC397-BC29-481C-B38F-36BA44B53DAB}" srcOrd="1" destOrd="0" presId="urn:microsoft.com/office/officeart/2005/8/layout/process4"/>
    <dgm:cxn modelId="{A466E375-8F24-4AD7-A747-494F4A1331C4}" type="presParOf" srcId="{C3CFE2D5-C914-41AC-A9A0-41979B5F5164}" destId="{B1E918BC-F4A9-484C-863D-B02B0FA3C110}" srcOrd="11" destOrd="0" presId="urn:microsoft.com/office/officeart/2005/8/layout/process4"/>
    <dgm:cxn modelId="{54231DCD-0035-422A-9BD7-9940D4338C5F}" type="presParOf" srcId="{C3CFE2D5-C914-41AC-A9A0-41979B5F5164}" destId="{5D21BD23-C80D-44CA-A6FD-023BAB2482ED}" srcOrd="12" destOrd="0" presId="urn:microsoft.com/office/officeart/2005/8/layout/process4"/>
    <dgm:cxn modelId="{B85150FE-C88C-47B4-86EA-A4F0F348A635}" type="presParOf" srcId="{5D21BD23-C80D-44CA-A6FD-023BAB2482ED}" destId="{335CD39E-B713-485D-9F30-1970609D2825}" srcOrd="0" destOrd="0" presId="urn:microsoft.com/office/officeart/2005/8/layout/process4"/>
    <dgm:cxn modelId="{F7E52732-8A5F-4799-BABB-3801AAB8CB2C}" type="presParOf" srcId="{5D21BD23-C80D-44CA-A6FD-023BAB2482ED}" destId="{4ECCC6F8-B3A0-4B39-80F0-655B8E5B2B43}" srcOrd="1" destOrd="0" presId="urn:microsoft.com/office/officeart/2005/8/layout/process4"/>
    <dgm:cxn modelId="{73AF6566-45F7-4003-B484-74A1521EF13E}" type="presParOf" srcId="{5D21BD23-C80D-44CA-A6FD-023BAB2482ED}" destId="{25FAE5A2-FD16-4E05-BE12-706CE5099A79}" srcOrd="2" destOrd="0" presId="urn:microsoft.com/office/officeart/2005/8/layout/process4"/>
    <dgm:cxn modelId="{50EE391F-DF31-4021-9915-6B953F0B650F}" type="presParOf" srcId="{25FAE5A2-FD16-4E05-BE12-706CE5099A79}" destId="{C88822E2-3E46-4B86-91D6-C8344845DFD7}" srcOrd="0" destOrd="0" presId="urn:microsoft.com/office/officeart/2005/8/layout/process4"/>
    <dgm:cxn modelId="{A61C2038-0B64-4265-9966-F823DD5841CF}" type="presParOf" srcId="{25FAE5A2-FD16-4E05-BE12-706CE5099A79}" destId="{B6781566-3F3F-4E8B-989E-59B32626C4BE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9A218D-296C-43F8-B04F-1126344EAFE8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8D1A265-081A-4F40-BB51-D989BE283E7E}">
      <dgm:prSet phldrT="[Текст]" phldr="0" custT="1"/>
      <dgm:spPr/>
      <dgm:t>
        <a:bodyPr/>
        <a:lstStyle/>
        <a:p>
          <a:r>
            <a:rPr lang="ru-RU" sz="2800" dirty="0"/>
            <a:t>Неотложное состояние у пациента в поликлинике</a:t>
          </a:r>
        </a:p>
      </dgm:t>
    </dgm:pt>
    <dgm:pt modelId="{76D16BE7-B844-464F-BC13-B6B9D9B437F1}" type="parTrans" cxnId="{67129E18-622F-4A5A-B7BC-2425150DA74A}">
      <dgm:prSet/>
      <dgm:spPr/>
      <dgm:t>
        <a:bodyPr/>
        <a:lstStyle/>
        <a:p>
          <a:endParaRPr lang="ru-RU" sz="2800"/>
        </a:p>
      </dgm:t>
    </dgm:pt>
    <dgm:pt modelId="{36CE97FC-AC17-405E-9F3C-09E3C8D906AE}" type="sibTrans" cxnId="{67129E18-622F-4A5A-B7BC-2425150DA74A}">
      <dgm:prSet/>
      <dgm:spPr/>
      <dgm:t>
        <a:bodyPr/>
        <a:lstStyle/>
        <a:p>
          <a:endParaRPr lang="ru-RU" sz="2800"/>
        </a:p>
      </dgm:t>
    </dgm:pt>
    <dgm:pt modelId="{695D7B41-3D80-445E-9FB5-0CB8F57890EC}">
      <dgm:prSet phldrT="[Текст]" phldr="0" custT="1"/>
      <dgm:spPr/>
      <dgm:t>
        <a:bodyPr/>
        <a:lstStyle/>
        <a:p>
          <a:r>
            <a:rPr lang="ru-RU" sz="2800" dirty="0"/>
            <a:t>Вызов врача/фельдшера кабинета НМП</a:t>
          </a:r>
        </a:p>
      </dgm:t>
    </dgm:pt>
    <dgm:pt modelId="{508BF79F-1245-42D7-8AD9-FC18F58E557C}" type="parTrans" cxnId="{1AB48311-1532-4305-8BB7-B22196615114}">
      <dgm:prSet/>
      <dgm:spPr/>
      <dgm:t>
        <a:bodyPr/>
        <a:lstStyle/>
        <a:p>
          <a:endParaRPr lang="ru-RU" sz="2800"/>
        </a:p>
      </dgm:t>
    </dgm:pt>
    <dgm:pt modelId="{1EFC73BD-8D80-4B80-9434-E59EA4C8449A}" type="sibTrans" cxnId="{1AB48311-1532-4305-8BB7-B22196615114}">
      <dgm:prSet/>
      <dgm:spPr/>
      <dgm:t>
        <a:bodyPr/>
        <a:lstStyle/>
        <a:p>
          <a:endParaRPr lang="ru-RU" sz="2800"/>
        </a:p>
      </dgm:t>
    </dgm:pt>
    <dgm:pt modelId="{6E3FAED6-2AA6-4628-80BC-E9FD14EB07CD}">
      <dgm:prSet phldrT="[Текст]" phldr="0" custT="1"/>
      <dgm:spPr/>
      <dgm:t>
        <a:bodyPr/>
        <a:lstStyle/>
        <a:p>
          <a:r>
            <a:rPr lang="ru-RU" sz="2800" dirty="0"/>
            <a:t>Оказание НМП пациенту</a:t>
          </a:r>
        </a:p>
      </dgm:t>
    </dgm:pt>
    <dgm:pt modelId="{B59F9F2A-87D9-4BCA-9BEE-82DE7620B24A}" type="parTrans" cxnId="{D872A546-E08A-4502-95A7-3AB23CB3212B}">
      <dgm:prSet/>
      <dgm:spPr/>
      <dgm:t>
        <a:bodyPr/>
        <a:lstStyle/>
        <a:p>
          <a:endParaRPr lang="ru-RU" sz="2800"/>
        </a:p>
      </dgm:t>
    </dgm:pt>
    <dgm:pt modelId="{7688DF27-086D-4415-9E76-A31F5A105C8E}" type="sibTrans" cxnId="{D872A546-E08A-4502-95A7-3AB23CB3212B}">
      <dgm:prSet/>
      <dgm:spPr/>
      <dgm:t>
        <a:bodyPr/>
        <a:lstStyle/>
        <a:p>
          <a:endParaRPr lang="ru-RU" sz="2800"/>
        </a:p>
      </dgm:t>
    </dgm:pt>
    <dgm:pt modelId="{72D30825-FE3B-481A-B504-2084D7799B4B}">
      <dgm:prSet phldrT="[Текст]" phldr="0" custT="1"/>
      <dgm:spPr/>
      <dgm:t>
        <a:bodyPr/>
        <a:lstStyle/>
        <a:p>
          <a:r>
            <a:rPr lang="ru-RU" sz="2800" dirty="0"/>
            <a:t>Обращение пациента в кабинет НМП</a:t>
          </a:r>
        </a:p>
      </dgm:t>
    </dgm:pt>
    <dgm:pt modelId="{1B02F869-BD20-4D75-B773-CA8D3957A5A3}" type="parTrans" cxnId="{89D90170-00D6-43E3-B9B0-E40FFEC3DDE0}">
      <dgm:prSet/>
      <dgm:spPr/>
      <dgm:t>
        <a:bodyPr/>
        <a:lstStyle/>
        <a:p>
          <a:endParaRPr lang="ru-RU" sz="2800"/>
        </a:p>
      </dgm:t>
    </dgm:pt>
    <dgm:pt modelId="{7D1D1595-AF98-447D-A853-57E100692866}" type="sibTrans" cxnId="{89D90170-00D6-43E3-B9B0-E40FFEC3DDE0}">
      <dgm:prSet/>
      <dgm:spPr/>
      <dgm:t>
        <a:bodyPr/>
        <a:lstStyle/>
        <a:p>
          <a:endParaRPr lang="ru-RU" sz="2800"/>
        </a:p>
      </dgm:t>
    </dgm:pt>
    <dgm:pt modelId="{262925FD-5430-0B47-AB40-49A58F9A2D36}">
      <dgm:prSet phldrT="[Текст]" phldr="0" custT="1"/>
      <dgm:spPr/>
      <dgm:t>
        <a:bodyPr/>
        <a:lstStyle/>
        <a:p>
          <a:r>
            <a:rPr lang="ru-RU" sz="2800" dirty="0"/>
            <a:t>Занесение в МИС осмотра врача/фельдшера, оказанной помощи</a:t>
          </a:r>
        </a:p>
      </dgm:t>
    </dgm:pt>
    <dgm:pt modelId="{F3D060A6-B092-4945-866F-1611DCD9EC30}" type="parTrans" cxnId="{49D023A9-2EE2-F946-A13D-5186E34EE691}">
      <dgm:prSet/>
      <dgm:spPr/>
      <dgm:t>
        <a:bodyPr/>
        <a:lstStyle/>
        <a:p>
          <a:endParaRPr lang="ru-RU" sz="2800"/>
        </a:p>
      </dgm:t>
    </dgm:pt>
    <dgm:pt modelId="{AF7B9E0D-ED61-6242-8F12-14F94BFC154E}" type="sibTrans" cxnId="{49D023A9-2EE2-F946-A13D-5186E34EE691}">
      <dgm:prSet/>
      <dgm:spPr/>
      <dgm:t>
        <a:bodyPr/>
        <a:lstStyle/>
        <a:p>
          <a:endParaRPr lang="ru-RU" sz="2800"/>
        </a:p>
      </dgm:t>
    </dgm:pt>
    <dgm:pt modelId="{C3CFE2D5-C914-41AC-A9A0-41979B5F5164}" type="pres">
      <dgm:prSet presAssocID="{CF9A218D-296C-43F8-B04F-1126344EAFE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FD74297-7F59-0E49-97CE-821DFDF3C3DD}" type="pres">
      <dgm:prSet presAssocID="{262925FD-5430-0B47-AB40-49A58F9A2D36}" presName="boxAndChildren" presStyleCnt="0"/>
      <dgm:spPr/>
    </dgm:pt>
    <dgm:pt modelId="{DBCBF528-E120-EC45-B214-6CDCDBC61ABE}" type="pres">
      <dgm:prSet presAssocID="{262925FD-5430-0B47-AB40-49A58F9A2D36}" presName="parentTextBox" presStyleLbl="node1" presStyleIdx="0" presStyleCnt="3" custScaleY="48663"/>
      <dgm:spPr/>
      <dgm:t>
        <a:bodyPr/>
        <a:lstStyle/>
        <a:p>
          <a:endParaRPr lang="ru-RU"/>
        </a:p>
      </dgm:t>
    </dgm:pt>
    <dgm:pt modelId="{D18041D8-D2FF-43E7-969C-65B5899279F3}" type="pres">
      <dgm:prSet presAssocID="{7688DF27-086D-4415-9E76-A31F5A105C8E}" presName="sp" presStyleCnt="0"/>
      <dgm:spPr/>
    </dgm:pt>
    <dgm:pt modelId="{A8CE6F7D-774B-4C1C-AD05-59BEA91712A6}" type="pres">
      <dgm:prSet presAssocID="{6E3FAED6-2AA6-4628-80BC-E9FD14EB07CD}" presName="arrowAndChildren" presStyleCnt="0"/>
      <dgm:spPr/>
    </dgm:pt>
    <dgm:pt modelId="{D9D80DC9-47F9-4905-BCA3-D0F5C8F18EB6}" type="pres">
      <dgm:prSet presAssocID="{6E3FAED6-2AA6-4628-80BC-E9FD14EB07CD}" presName="parentTextArrow" presStyleLbl="node1" presStyleIdx="1" presStyleCnt="3" custScaleY="68780" custLinFactNeighborX="-395" custLinFactNeighborY="3328"/>
      <dgm:spPr/>
      <dgm:t>
        <a:bodyPr/>
        <a:lstStyle/>
        <a:p>
          <a:endParaRPr lang="ru-RU"/>
        </a:p>
      </dgm:t>
    </dgm:pt>
    <dgm:pt modelId="{B1E918BC-F4A9-484C-863D-B02B0FA3C110}" type="pres">
      <dgm:prSet presAssocID="{36CE97FC-AC17-405E-9F3C-09E3C8D906AE}" presName="sp" presStyleCnt="0"/>
      <dgm:spPr/>
    </dgm:pt>
    <dgm:pt modelId="{5D21BD23-C80D-44CA-A6FD-023BAB2482ED}" type="pres">
      <dgm:prSet presAssocID="{08D1A265-081A-4F40-BB51-D989BE283E7E}" presName="arrowAndChildren" presStyleCnt="0"/>
      <dgm:spPr/>
    </dgm:pt>
    <dgm:pt modelId="{335CD39E-B713-485D-9F30-1970609D2825}" type="pres">
      <dgm:prSet presAssocID="{08D1A265-081A-4F40-BB51-D989BE283E7E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4ECCC6F8-B3A0-4B39-80F0-655B8E5B2B43}" type="pres">
      <dgm:prSet presAssocID="{08D1A265-081A-4F40-BB51-D989BE283E7E}" presName="arrow" presStyleLbl="node1" presStyleIdx="2" presStyleCnt="3" custScaleY="93295" custLinFactNeighborY="4394"/>
      <dgm:spPr/>
      <dgm:t>
        <a:bodyPr/>
        <a:lstStyle/>
        <a:p>
          <a:endParaRPr lang="ru-RU"/>
        </a:p>
      </dgm:t>
    </dgm:pt>
    <dgm:pt modelId="{25FAE5A2-FD16-4E05-BE12-706CE5099A79}" type="pres">
      <dgm:prSet presAssocID="{08D1A265-081A-4F40-BB51-D989BE283E7E}" presName="descendantArrow" presStyleCnt="0"/>
      <dgm:spPr/>
    </dgm:pt>
    <dgm:pt modelId="{C88822E2-3E46-4B86-91D6-C8344845DFD7}" type="pres">
      <dgm:prSet presAssocID="{695D7B41-3D80-445E-9FB5-0CB8F57890EC}" presName="childTextArrow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781566-3F3F-4E8B-989E-59B32626C4BE}" type="pres">
      <dgm:prSet presAssocID="{72D30825-FE3B-481A-B504-2084D7799B4B}" presName="childTextArrow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E04AB6F-23D5-FD43-ABA3-DF2275221F88}" type="presOf" srcId="{262925FD-5430-0B47-AB40-49A58F9A2D36}" destId="{DBCBF528-E120-EC45-B214-6CDCDBC61ABE}" srcOrd="0" destOrd="0" presId="urn:microsoft.com/office/officeart/2005/8/layout/process4"/>
    <dgm:cxn modelId="{300AAB60-58CD-4A23-9980-27BFF370AB28}" type="presOf" srcId="{6E3FAED6-2AA6-4628-80BC-E9FD14EB07CD}" destId="{D9D80DC9-47F9-4905-BCA3-D0F5C8F18EB6}" srcOrd="0" destOrd="0" presId="urn:microsoft.com/office/officeart/2005/8/layout/process4"/>
    <dgm:cxn modelId="{67129E18-622F-4A5A-B7BC-2425150DA74A}" srcId="{CF9A218D-296C-43F8-B04F-1126344EAFE8}" destId="{08D1A265-081A-4F40-BB51-D989BE283E7E}" srcOrd="0" destOrd="0" parTransId="{76D16BE7-B844-464F-BC13-B6B9D9B437F1}" sibTransId="{36CE97FC-AC17-405E-9F3C-09E3C8D906AE}"/>
    <dgm:cxn modelId="{0C7E9F8F-C084-4BFF-A81C-E3870BC9EBD5}" type="presOf" srcId="{08D1A265-081A-4F40-BB51-D989BE283E7E}" destId="{335CD39E-B713-485D-9F30-1970609D2825}" srcOrd="0" destOrd="0" presId="urn:microsoft.com/office/officeart/2005/8/layout/process4"/>
    <dgm:cxn modelId="{D872A546-E08A-4502-95A7-3AB23CB3212B}" srcId="{CF9A218D-296C-43F8-B04F-1126344EAFE8}" destId="{6E3FAED6-2AA6-4628-80BC-E9FD14EB07CD}" srcOrd="1" destOrd="0" parTransId="{B59F9F2A-87D9-4BCA-9BEE-82DE7620B24A}" sibTransId="{7688DF27-086D-4415-9E76-A31F5A105C8E}"/>
    <dgm:cxn modelId="{EFAC6A9A-1572-43C7-8630-13B1E0DDF041}" type="presOf" srcId="{CF9A218D-296C-43F8-B04F-1126344EAFE8}" destId="{C3CFE2D5-C914-41AC-A9A0-41979B5F5164}" srcOrd="0" destOrd="0" presId="urn:microsoft.com/office/officeart/2005/8/layout/process4"/>
    <dgm:cxn modelId="{49D023A9-2EE2-F946-A13D-5186E34EE691}" srcId="{CF9A218D-296C-43F8-B04F-1126344EAFE8}" destId="{262925FD-5430-0B47-AB40-49A58F9A2D36}" srcOrd="2" destOrd="0" parTransId="{F3D060A6-B092-4945-866F-1611DCD9EC30}" sibTransId="{AF7B9E0D-ED61-6242-8F12-14F94BFC154E}"/>
    <dgm:cxn modelId="{1AB48311-1532-4305-8BB7-B22196615114}" srcId="{08D1A265-081A-4F40-BB51-D989BE283E7E}" destId="{695D7B41-3D80-445E-9FB5-0CB8F57890EC}" srcOrd="0" destOrd="0" parTransId="{508BF79F-1245-42D7-8AD9-FC18F58E557C}" sibTransId="{1EFC73BD-8D80-4B80-9434-E59EA4C8449A}"/>
    <dgm:cxn modelId="{89D90170-00D6-43E3-B9B0-E40FFEC3DDE0}" srcId="{08D1A265-081A-4F40-BB51-D989BE283E7E}" destId="{72D30825-FE3B-481A-B504-2084D7799B4B}" srcOrd="1" destOrd="0" parTransId="{1B02F869-BD20-4D75-B773-CA8D3957A5A3}" sibTransId="{7D1D1595-AF98-447D-A853-57E100692866}"/>
    <dgm:cxn modelId="{A85FCAAF-87FF-4A5B-B708-5C3FA21480BC}" type="presOf" srcId="{08D1A265-081A-4F40-BB51-D989BE283E7E}" destId="{4ECCC6F8-B3A0-4B39-80F0-655B8E5B2B43}" srcOrd="1" destOrd="0" presId="urn:microsoft.com/office/officeart/2005/8/layout/process4"/>
    <dgm:cxn modelId="{CA1A61CA-1D3A-4607-B568-4D45D846E1EE}" type="presOf" srcId="{695D7B41-3D80-445E-9FB5-0CB8F57890EC}" destId="{C88822E2-3E46-4B86-91D6-C8344845DFD7}" srcOrd="0" destOrd="0" presId="urn:microsoft.com/office/officeart/2005/8/layout/process4"/>
    <dgm:cxn modelId="{A4BE44F1-89B9-4878-8765-EF27EC278481}" type="presOf" srcId="{72D30825-FE3B-481A-B504-2084D7799B4B}" destId="{B6781566-3F3F-4E8B-989E-59B32626C4BE}" srcOrd="0" destOrd="0" presId="urn:microsoft.com/office/officeart/2005/8/layout/process4"/>
    <dgm:cxn modelId="{F5AE8958-48D0-5448-9058-619CE2C4CF4C}" type="presParOf" srcId="{C3CFE2D5-C914-41AC-A9A0-41979B5F5164}" destId="{0FD74297-7F59-0E49-97CE-821DFDF3C3DD}" srcOrd="0" destOrd="0" presId="urn:microsoft.com/office/officeart/2005/8/layout/process4"/>
    <dgm:cxn modelId="{88D090BF-1EA6-9C4E-8A53-AC3FDAECD43F}" type="presParOf" srcId="{0FD74297-7F59-0E49-97CE-821DFDF3C3DD}" destId="{DBCBF528-E120-EC45-B214-6CDCDBC61ABE}" srcOrd="0" destOrd="0" presId="urn:microsoft.com/office/officeart/2005/8/layout/process4"/>
    <dgm:cxn modelId="{059C0322-EEC7-4F55-AEE7-68C9AF1124F3}" type="presParOf" srcId="{C3CFE2D5-C914-41AC-A9A0-41979B5F5164}" destId="{D18041D8-D2FF-43E7-969C-65B5899279F3}" srcOrd="1" destOrd="0" presId="urn:microsoft.com/office/officeart/2005/8/layout/process4"/>
    <dgm:cxn modelId="{B284B20F-C04F-4289-ABDF-9CD68F9B1CD1}" type="presParOf" srcId="{C3CFE2D5-C914-41AC-A9A0-41979B5F5164}" destId="{A8CE6F7D-774B-4C1C-AD05-59BEA91712A6}" srcOrd="2" destOrd="0" presId="urn:microsoft.com/office/officeart/2005/8/layout/process4"/>
    <dgm:cxn modelId="{A9E09BD2-4DBD-4B70-B21D-060283382DBC}" type="presParOf" srcId="{A8CE6F7D-774B-4C1C-AD05-59BEA91712A6}" destId="{D9D80DC9-47F9-4905-BCA3-D0F5C8F18EB6}" srcOrd="0" destOrd="0" presId="urn:microsoft.com/office/officeart/2005/8/layout/process4"/>
    <dgm:cxn modelId="{A466E375-8F24-4AD7-A747-494F4A1331C4}" type="presParOf" srcId="{C3CFE2D5-C914-41AC-A9A0-41979B5F5164}" destId="{B1E918BC-F4A9-484C-863D-B02B0FA3C110}" srcOrd="3" destOrd="0" presId="urn:microsoft.com/office/officeart/2005/8/layout/process4"/>
    <dgm:cxn modelId="{54231DCD-0035-422A-9BD7-9940D4338C5F}" type="presParOf" srcId="{C3CFE2D5-C914-41AC-A9A0-41979B5F5164}" destId="{5D21BD23-C80D-44CA-A6FD-023BAB2482ED}" srcOrd="4" destOrd="0" presId="urn:microsoft.com/office/officeart/2005/8/layout/process4"/>
    <dgm:cxn modelId="{B85150FE-C88C-47B4-86EA-A4F0F348A635}" type="presParOf" srcId="{5D21BD23-C80D-44CA-A6FD-023BAB2482ED}" destId="{335CD39E-B713-485D-9F30-1970609D2825}" srcOrd="0" destOrd="0" presId="urn:microsoft.com/office/officeart/2005/8/layout/process4"/>
    <dgm:cxn modelId="{F7E52732-8A5F-4799-BABB-3801AAB8CB2C}" type="presParOf" srcId="{5D21BD23-C80D-44CA-A6FD-023BAB2482ED}" destId="{4ECCC6F8-B3A0-4B39-80F0-655B8E5B2B43}" srcOrd="1" destOrd="0" presId="urn:microsoft.com/office/officeart/2005/8/layout/process4"/>
    <dgm:cxn modelId="{73AF6566-45F7-4003-B484-74A1521EF13E}" type="presParOf" srcId="{5D21BD23-C80D-44CA-A6FD-023BAB2482ED}" destId="{25FAE5A2-FD16-4E05-BE12-706CE5099A79}" srcOrd="2" destOrd="0" presId="urn:microsoft.com/office/officeart/2005/8/layout/process4"/>
    <dgm:cxn modelId="{50EE391F-DF31-4021-9915-6B953F0B650F}" type="presParOf" srcId="{25FAE5A2-FD16-4E05-BE12-706CE5099A79}" destId="{C88822E2-3E46-4B86-91D6-C8344845DFD7}" srcOrd="0" destOrd="0" presId="urn:microsoft.com/office/officeart/2005/8/layout/process4"/>
    <dgm:cxn modelId="{A61C2038-0B64-4265-9966-F823DD5841CF}" type="presParOf" srcId="{25FAE5A2-FD16-4E05-BE12-706CE5099A79}" destId="{B6781566-3F3F-4E8B-989E-59B32626C4BE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13F8E1-32AE-5A45-A9E5-82FE1E6AFCAB}">
      <dsp:nvSpPr>
        <dsp:cNvPr id="0" name=""/>
        <dsp:cNvSpPr/>
      </dsp:nvSpPr>
      <dsp:spPr>
        <a:xfrm>
          <a:off x="0" y="4980866"/>
          <a:ext cx="11682664" cy="4582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Отметка в сервисе НМП статуса выполнения вызова  </a:t>
          </a:r>
        </a:p>
      </dsp:txBody>
      <dsp:txXfrm>
        <a:off x="0" y="4980866"/>
        <a:ext cx="11682664" cy="458211"/>
      </dsp:txXfrm>
    </dsp:sp>
    <dsp:sp modelId="{3187F033-E0ED-0042-B7A3-EA0EFB645735}">
      <dsp:nvSpPr>
        <dsp:cNvPr id="0" name=""/>
        <dsp:cNvSpPr/>
      </dsp:nvSpPr>
      <dsp:spPr>
        <a:xfrm rot="10800000">
          <a:off x="0" y="4295040"/>
          <a:ext cx="11682664" cy="704728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Занесение в МИС осмотра врача/фельдшера, оказанной помощи</a:t>
          </a:r>
        </a:p>
      </dsp:txBody>
      <dsp:txXfrm rot="10800000">
        <a:off x="0" y="4295040"/>
        <a:ext cx="11682664" cy="457911"/>
      </dsp:txXfrm>
    </dsp:sp>
    <dsp:sp modelId="{66D1429E-EA01-A74A-B615-CF6C9060F391}">
      <dsp:nvSpPr>
        <dsp:cNvPr id="0" name=""/>
        <dsp:cNvSpPr/>
      </dsp:nvSpPr>
      <dsp:spPr>
        <a:xfrm rot="10800000">
          <a:off x="0" y="3597184"/>
          <a:ext cx="11682664" cy="704728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Обслуживание вызова на дому в течение 2 часов с момента поступления</a:t>
          </a:r>
        </a:p>
      </dsp:txBody>
      <dsp:txXfrm rot="10800000">
        <a:off x="0" y="3597184"/>
        <a:ext cx="11682664" cy="457911"/>
      </dsp:txXfrm>
    </dsp:sp>
    <dsp:sp modelId="{BDBD473D-3966-A64A-B7CF-A11507F87413}">
      <dsp:nvSpPr>
        <dsp:cNvPr id="0" name=""/>
        <dsp:cNvSpPr/>
      </dsp:nvSpPr>
      <dsp:spPr>
        <a:xfrm rot="10800000">
          <a:off x="0" y="2899328"/>
          <a:ext cx="11682664" cy="704728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Отметка в информационной системе о принятии вызова</a:t>
          </a:r>
        </a:p>
      </dsp:txBody>
      <dsp:txXfrm rot="10800000">
        <a:off x="0" y="2899328"/>
        <a:ext cx="11682664" cy="457911"/>
      </dsp:txXfrm>
    </dsp:sp>
    <dsp:sp modelId="{EA5B0299-7C88-470A-869C-832484591709}">
      <dsp:nvSpPr>
        <dsp:cNvPr id="0" name=""/>
        <dsp:cNvSpPr/>
      </dsp:nvSpPr>
      <dsp:spPr>
        <a:xfrm rot="10800000">
          <a:off x="0" y="1597928"/>
          <a:ext cx="11682664" cy="1317561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Бригада неотложной помощи в поликлинике получает вызов в информационной системе</a:t>
          </a:r>
        </a:p>
      </dsp:txBody>
      <dsp:txXfrm rot="-10800000">
        <a:off x="0" y="1597928"/>
        <a:ext cx="11682664" cy="462464"/>
      </dsp:txXfrm>
    </dsp:sp>
    <dsp:sp modelId="{D61B67CB-B395-446C-A182-75B65CEF1A93}">
      <dsp:nvSpPr>
        <dsp:cNvPr id="0" name=""/>
        <dsp:cNvSpPr/>
      </dsp:nvSpPr>
      <dsp:spPr>
        <a:xfrm>
          <a:off x="0" y="2097988"/>
          <a:ext cx="5841332" cy="46801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При нахождении в поликлинике на ПК</a:t>
          </a:r>
        </a:p>
      </dsp:txBody>
      <dsp:txXfrm>
        <a:off x="0" y="2097988"/>
        <a:ext cx="5841332" cy="468014"/>
      </dsp:txXfrm>
    </dsp:sp>
    <dsp:sp modelId="{FBE92D14-7436-452A-9753-8246FF55D11B}">
      <dsp:nvSpPr>
        <dsp:cNvPr id="0" name=""/>
        <dsp:cNvSpPr/>
      </dsp:nvSpPr>
      <dsp:spPr>
        <a:xfrm>
          <a:off x="5841332" y="2083197"/>
          <a:ext cx="5841332" cy="49759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При работе на вызовах на планшет (онлайн интеграция с МИС поликлиники)</a:t>
          </a:r>
        </a:p>
      </dsp:txBody>
      <dsp:txXfrm>
        <a:off x="5841332" y="2083197"/>
        <a:ext cx="5841332" cy="497596"/>
      </dsp:txXfrm>
    </dsp:sp>
    <dsp:sp modelId="{49800B90-7C55-48B5-B9BC-35E8D203327A}">
      <dsp:nvSpPr>
        <dsp:cNvPr id="0" name=""/>
        <dsp:cNvSpPr/>
      </dsp:nvSpPr>
      <dsp:spPr>
        <a:xfrm rot="10800000">
          <a:off x="0" y="647343"/>
          <a:ext cx="11682664" cy="98082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Диспетчер оценивает категорию звонка </a:t>
          </a:r>
        </a:p>
      </dsp:txBody>
      <dsp:txXfrm rot="-10800000">
        <a:off x="0" y="647343"/>
        <a:ext cx="11682664" cy="344270"/>
      </dsp:txXfrm>
    </dsp:sp>
    <dsp:sp modelId="{45E30A6B-CCFF-4E73-9516-568DC95B8514}">
      <dsp:nvSpPr>
        <dsp:cNvPr id="0" name=""/>
        <dsp:cNvSpPr/>
      </dsp:nvSpPr>
      <dsp:spPr>
        <a:xfrm>
          <a:off x="0" y="968561"/>
          <a:ext cx="5841332" cy="43925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4 категория передается в информационной системе в медицинскую организацию</a:t>
          </a:r>
        </a:p>
      </dsp:txBody>
      <dsp:txXfrm>
        <a:off x="0" y="968561"/>
        <a:ext cx="5841332" cy="439258"/>
      </dsp:txXfrm>
    </dsp:sp>
    <dsp:sp modelId="{3A2CC397-BC29-481C-B38F-36BA44B53DAB}">
      <dsp:nvSpPr>
        <dsp:cNvPr id="0" name=""/>
        <dsp:cNvSpPr/>
      </dsp:nvSpPr>
      <dsp:spPr>
        <a:xfrm>
          <a:off x="5841332" y="1001933"/>
          <a:ext cx="5841332" cy="33354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1-3 категории на вызов направляется бригада СМП</a:t>
          </a:r>
        </a:p>
      </dsp:txBody>
      <dsp:txXfrm>
        <a:off x="5841332" y="1001933"/>
        <a:ext cx="5841332" cy="333545"/>
      </dsp:txXfrm>
    </dsp:sp>
    <dsp:sp modelId="{4ECCC6F8-B3A0-4B39-80F0-655B8E5B2B43}">
      <dsp:nvSpPr>
        <dsp:cNvPr id="0" name=""/>
        <dsp:cNvSpPr/>
      </dsp:nvSpPr>
      <dsp:spPr>
        <a:xfrm rot="10800000">
          <a:off x="0" y="0"/>
          <a:ext cx="11682664" cy="704728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Неотложное состояние у пациента на дому</a:t>
          </a:r>
        </a:p>
      </dsp:txBody>
      <dsp:txXfrm rot="-10800000">
        <a:off x="0" y="0"/>
        <a:ext cx="11682664" cy="247359"/>
      </dsp:txXfrm>
    </dsp:sp>
    <dsp:sp modelId="{C88822E2-3E46-4B86-91D6-C8344845DFD7}">
      <dsp:nvSpPr>
        <dsp:cNvPr id="0" name=""/>
        <dsp:cNvSpPr/>
      </dsp:nvSpPr>
      <dsp:spPr>
        <a:xfrm>
          <a:off x="0" y="248412"/>
          <a:ext cx="5841332" cy="21071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Вызов 112</a:t>
          </a:r>
          <a:r>
            <a:rPr lang="ru-RU" sz="1800" kern="1200"/>
            <a:t>, 103</a:t>
          </a:r>
          <a:endParaRPr lang="ru-RU" sz="1800" kern="1200" dirty="0"/>
        </a:p>
      </dsp:txBody>
      <dsp:txXfrm>
        <a:off x="0" y="248412"/>
        <a:ext cx="5841332" cy="210713"/>
      </dsp:txXfrm>
    </dsp:sp>
    <dsp:sp modelId="{B6781566-3F3F-4E8B-989E-59B32626C4BE}">
      <dsp:nvSpPr>
        <dsp:cNvPr id="0" name=""/>
        <dsp:cNvSpPr/>
      </dsp:nvSpPr>
      <dsp:spPr>
        <a:xfrm>
          <a:off x="5841332" y="248412"/>
          <a:ext cx="5841332" cy="21071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Звонок в колл центр поликлиники</a:t>
          </a:r>
          <a:endParaRPr lang="ru-RU" sz="1800" kern="1200" dirty="0"/>
        </a:p>
      </dsp:txBody>
      <dsp:txXfrm>
        <a:off x="5841332" y="248412"/>
        <a:ext cx="5841332" cy="2107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CBF528-E120-EC45-B214-6CDCDBC61ABE}">
      <dsp:nvSpPr>
        <dsp:cNvPr id="0" name=""/>
        <dsp:cNvSpPr/>
      </dsp:nvSpPr>
      <dsp:spPr>
        <a:xfrm>
          <a:off x="0" y="4334062"/>
          <a:ext cx="11682664" cy="8561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Занесение в МИС осмотра врача/фельдшера, оказанной помощи</a:t>
          </a:r>
        </a:p>
      </dsp:txBody>
      <dsp:txXfrm>
        <a:off x="0" y="4334062"/>
        <a:ext cx="11682664" cy="856117"/>
      </dsp:txXfrm>
    </dsp:sp>
    <dsp:sp modelId="{D9D80DC9-47F9-4905-BCA3-D0F5C8F18EB6}">
      <dsp:nvSpPr>
        <dsp:cNvPr id="0" name=""/>
        <dsp:cNvSpPr/>
      </dsp:nvSpPr>
      <dsp:spPr>
        <a:xfrm rot="10800000">
          <a:off x="0" y="2589471"/>
          <a:ext cx="11682664" cy="1861028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Оказание НМП пациенту</a:t>
          </a:r>
        </a:p>
      </dsp:txBody>
      <dsp:txXfrm rot="10800000">
        <a:off x="0" y="2589471"/>
        <a:ext cx="11682664" cy="1209240"/>
      </dsp:txXfrm>
    </dsp:sp>
    <dsp:sp modelId="{4ECCC6F8-B3A0-4B39-80F0-655B8E5B2B43}">
      <dsp:nvSpPr>
        <dsp:cNvPr id="0" name=""/>
        <dsp:cNvSpPr/>
      </dsp:nvSpPr>
      <dsp:spPr>
        <a:xfrm rot="10800000">
          <a:off x="0" y="120356"/>
          <a:ext cx="11682664" cy="252434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Неотложное состояние у пациента в поликлинике</a:t>
          </a:r>
        </a:p>
      </dsp:txBody>
      <dsp:txXfrm rot="-10800000">
        <a:off x="0" y="120356"/>
        <a:ext cx="11682664" cy="886046"/>
      </dsp:txXfrm>
    </dsp:sp>
    <dsp:sp modelId="{C88822E2-3E46-4B86-91D6-C8344845DFD7}">
      <dsp:nvSpPr>
        <dsp:cNvPr id="0" name=""/>
        <dsp:cNvSpPr/>
      </dsp:nvSpPr>
      <dsp:spPr>
        <a:xfrm>
          <a:off x="0" y="860478"/>
          <a:ext cx="5841332" cy="80902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Вызов врача/фельдшера кабинета НМП</a:t>
          </a:r>
        </a:p>
      </dsp:txBody>
      <dsp:txXfrm>
        <a:off x="0" y="860478"/>
        <a:ext cx="5841332" cy="809025"/>
      </dsp:txXfrm>
    </dsp:sp>
    <dsp:sp modelId="{B6781566-3F3F-4E8B-989E-59B32626C4BE}">
      <dsp:nvSpPr>
        <dsp:cNvPr id="0" name=""/>
        <dsp:cNvSpPr/>
      </dsp:nvSpPr>
      <dsp:spPr>
        <a:xfrm>
          <a:off x="5841332" y="860478"/>
          <a:ext cx="5841332" cy="80902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Обращение пациента в кабинет НМП</a:t>
          </a:r>
        </a:p>
      </dsp:txBody>
      <dsp:txXfrm>
        <a:off x="5841332" y="860478"/>
        <a:ext cx="5841332" cy="8090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A471443-F6FA-369B-AD00-9D763AD62E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C59D3C9-06A7-7985-878F-67686940AE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7E03D13-BF82-A0F6-68B3-8DDBD8BFA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2DD46-FECC-4BBA-96A8-BF262240EA9D}" type="datetimeFigureOut">
              <a:rPr lang="ru-RU" smtClean="0"/>
              <a:pPr/>
              <a:t>15.10.2025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48CCF94-ADC0-773C-5C72-0F189B7AB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80CD662-A0F5-7B78-5EA6-2EEC077F4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AC444-2BD0-4FD0-8CFE-2DD2C5D4A2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8141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04B41EA-C1A9-5698-7B89-3D528C524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A5451FB-8C9C-98FC-8261-DEE6DE21E5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17CEEC1-9CAA-1C5A-8B79-445DA1072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2DD46-FECC-4BBA-96A8-BF262240EA9D}" type="datetimeFigureOut">
              <a:rPr lang="ru-RU" smtClean="0"/>
              <a:pPr/>
              <a:t>15.10.2025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61728EE-10E7-6AF6-33D3-2E91375B8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725BFAC-2026-712F-48FF-E42E4005A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AC444-2BD0-4FD0-8CFE-2DD2C5D4A2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72947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3169410E-0CC5-6769-B389-C14162CB54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42C4568-54D6-F4B8-9F54-1A5524E11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9DFA898-E078-A1D3-AAA8-577ADF73D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2DD46-FECC-4BBA-96A8-BF262240EA9D}" type="datetimeFigureOut">
              <a:rPr lang="ru-RU" smtClean="0"/>
              <a:pPr/>
              <a:t>15.10.2025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21E20A3-AAAC-9A97-BA33-E77775938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0147DF8-F751-2D56-C62F-FA1438019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AC444-2BD0-4FD0-8CFE-2DD2C5D4A2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18174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edit Master title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182925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D904203-9663-8FD5-9E8E-D0EEEB964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518EB97-6572-B30D-6EFE-35BE302E7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52C4DF0-841A-8F52-4B06-EE5A00D78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2DD46-FECC-4BBA-96A8-BF262240EA9D}" type="datetimeFigureOut">
              <a:rPr lang="ru-RU" smtClean="0"/>
              <a:pPr/>
              <a:t>15.10.2025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46A0A1F-F67F-0EE3-5364-C25706A35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4D78E0F-E93F-8267-A6B1-0705FDE8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AC444-2BD0-4FD0-8CFE-2DD2C5D4A2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61805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7AF2C2-9C38-6AB6-01A8-7865CA1EB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9A078E0-5D67-7CA5-02E8-32AF05B71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CA690F9-D455-BC57-5CED-ABD713E4E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2DD46-FECC-4BBA-96A8-BF262240EA9D}" type="datetimeFigureOut">
              <a:rPr lang="ru-RU" smtClean="0"/>
              <a:pPr/>
              <a:t>15.10.2025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E5BF9D1-2900-A6BF-DBB8-2680905F5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86B8331-0835-E55F-A56F-C76F80883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AC444-2BD0-4FD0-8CFE-2DD2C5D4A2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7944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F925DD1-CD0B-8C88-F711-53C22B187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BC61C51-EC6C-CE23-7E80-3B15152A53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0595485-B663-25C2-0584-D54856226A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7ABB198-F118-10DC-41ED-BE393609D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2DD46-FECC-4BBA-96A8-BF262240EA9D}" type="datetimeFigureOut">
              <a:rPr lang="ru-RU" smtClean="0"/>
              <a:pPr/>
              <a:t>15.10.2025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73566DD-BA0C-DE02-9496-9E9C700FD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5F6513B-F637-DC04-20BC-7F1D4D11E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AC444-2BD0-4FD0-8CFE-2DD2C5D4A2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0982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56F414B-40A5-14B0-3F0F-4899B8B0E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8066758-B7D9-1F77-14A1-628DC7685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56DB772-0E1D-A321-2B6B-FC0717261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24DA424A-7E34-94B3-1B3D-A3128E9395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288A2558-E4F5-1FD2-96DA-4710101F67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90D79053-B3D2-ABE0-71C1-A22BD3A41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2DD46-FECC-4BBA-96A8-BF262240EA9D}" type="datetimeFigureOut">
              <a:rPr lang="ru-RU" smtClean="0"/>
              <a:pPr/>
              <a:t>15.10.2025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E39F4C61-5FCE-5D51-CDAB-14EBA3D54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C0CACAD2-E01A-DBBF-AA83-E0D539DBD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AC444-2BD0-4FD0-8CFE-2DD2C5D4A2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46997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703E174-9676-5C28-2529-1358F6E2D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96FBF95B-BE0D-0830-FD70-C49D885BB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2DD46-FECC-4BBA-96A8-BF262240EA9D}" type="datetimeFigureOut">
              <a:rPr lang="ru-RU" smtClean="0"/>
              <a:pPr/>
              <a:t>15.10.2025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646B6D7D-1CA2-DD89-A05E-1FB510CF6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735C165E-0D79-56BA-C4CE-4B37CC63B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AC444-2BD0-4FD0-8CFE-2DD2C5D4A2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25447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B9A03CD4-D2CD-9E4E-0626-E89F75574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2DD46-FECC-4BBA-96A8-BF262240EA9D}" type="datetimeFigureOut">
              <a:rPr lang="ru-RU" smtClean="0"/>
              <a:pPr/>
              <a:t>15.10.2025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250D0122-6FBB-81D3-2DBA-7A9B9D407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55FCF34-CA67-4005-8D33-61AC071C9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AC444-2BD0-4FD0-8CFE-2DD2C5D4A2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68940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D876A6-4975-F2F7-A433-8FC2471A7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08FAD7F-28E5-BFE0-946A-7AC0CE119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8D34A95-498F-E8DF-4F60-A3BD9A5F7A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B7F7583-114E-3C42-7411-BC4D47592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2DD46-FECC-4BBA-96A8-BF262240EA9D}" type="datetimeFigureOut">
              <a:rPr lang="ru-RU" smtClean="0"/>
              <a:pPr/>
              <a:t>15.10.2025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4F06257-1C98-EED5-1458-EDF86206C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7A01F26-F724-F3AF-E940-88D298E16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AC444-2BD0-4FD0-8CFE-2DD2C5D4A2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421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E9A3F38-BB37-21BD-3CAC-FF23BFF48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516C1A27-DEE8-1AC9-4ED0-AC3FB4D5B3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4452C03-1FEB-CFD7-63C2-0A94FBE8D7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9BF25EE-77DD-AD4F-2BF9-287D917FE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2DD46-FECC-4BBA-96A8-BF262240EA9D}" type="datetimeFigureOut">
              <a:rPr lang="ru-RU" smtClean="0"/>
              <a:pPr/>
              <a:t>15.10.2025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E296996-5044-BFF9-B575-300BE99B5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257EE35-B441-EC14-6296-6396B161E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AC444-2BD0-4FD0-8CFE-2DD2C5D4A2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7383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43D77B5-73EE-AAA3-8C44-5F8C34966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A70DFFF-9110-C08F-639F-32DB11DA4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40FD742-F50B-4391-1A86-5E7C5827FD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2DD46-FECC-4BBA-96A8-BF262240EA9D}" type="datetimeFigureOut">
              <a:rPr lang="ru-RU" smtClean="0"/>
              <a:pPr/>
              <a:t>15.10.2025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C653B9A-5895-ABFB-87C3-8DF5197979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1B150E9-ECDF-ECB0-D573-AA64C7F7E1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AC444-2BD0-4FD0-8CFE-2DD2C5D4A2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96152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Рисунок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440" t="37" r="5757" b="-37"/>
          <a:stretch>
            <a:fillRect/>
          </a:stretch>
        </p:blipFill>
        <p:spPr bwMode="auto">
          <a:xfrm>
            <a:off x="598516" y="0"/>
            <a:ext cx="115934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1CD63C8A-8BB0-4744-8481-BC1969B4A3D5}"/>
              </a:ext>
            </a:extLst>
          </p:cNvPr>
          <p:cNvSpPr txBox="1">
            <a:spLocks/>
          </p:cNvSpPr>
          <p:nvPr/>
        </p:nvSpPr>
        <p:spPr>
          <a:xfrm>
            <a:off x="3459163" y="652463"/>
            <a:ext cx="8639175" cy="45148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121914" tIns="60957" rIns="121914" bIns="60957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49580">
              <a:spcAft>
                <a:spcPts val="1000"/>
              </a:spcAft>
              <a:defRPr/>
            </a:pPr>
            <a:endParaRPr lang="ru-RU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AD48AA69-CE0C-4C91-BC40-6459B992C058}"/>
              </a:ext>
            </a:extLst>
          </p:cNvPr>
          <p:cNvSpPr/>
          <p:nvPr/>
        </p:nvSpPr>
        <p:spPr>
          <a:xfrm>
            <a:off x="8891588" y="6319838"/>
            <a:ext cx="3133725" cy="3571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r" defTabSz="12191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 октября 2025 г.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64688" y="378901"/>
            <a:ext cx="1042731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Организационные аспекты оказания неотложной помощи </a:t>
            </a:r>
          </a:p>
          <a:p>
            <a:pPr algn="ctr"/>
            <a:r>
              <a:rPr lang="ru-RU" sz="54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в Краснодарском крае. </a:t>
            </a:r>
          </a:p>
          <a:p>
            <a:pPr algn="ctr"/>
            <a:r>
              <a:rPr lang="ru-RU" sz="54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Опыт ГБУЗ Городская поликлиника №7 г. Краснодара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2D3C5340-0AAB-4EDD-9DAF-28A379BC2F47}"/>
              </a:ext>
            </a:extLst>
          </p:cNvPr>
          <p:cNvSpPr/>
          <p:nvPr/>
        </p:nvSpPr>
        <p:spPr>
          <a:xfrm>
            <a:off x="5531106" y="5722217"/>
            <a:ext cx="6405692" cy="3571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r" defTabSz="1219140">
              <a:defRPr/>
            </a:pPr>
            <a:r>
              <a:rPr lang="ru-RU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Гамринская</a:t>
            </a: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Зара </a:t>
            </a:r>
            <a:r>
              <a:rPr lang="ru-RU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Гамзатовна</a:t>
            </a:r>
            <a:endParaRPr lang="ru-RU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defTabSz="1219140">
              <a:defRPr/>
            </a:pPr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Заместитель главного врача по медицинской части</a:t>
            </a:r>
          </a:p>
          <a:p>
            <a:pPr algn="r" defTabSz="1219140">
              <a:defRPr/>
            </a:pPr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ГБУЗ ГП№7 г. Краснодара</a:t>
            </a:r>
          </a:p>
          <a:p>
            <a:pPr algn="r" defTabSz="1219140">
              <a:defRPr/>
            </a:pPr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Врач  высшей категории по ОЗЗ</a:t>
            </a:r>
          </a:p>
          <a:p>
            <a:pPr algn="r" defTabSz="1219140">
              <a:defRPr/>
            </a:pPr>
            <a:endParaRPr lang="ru-RU" sz="27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defTabSz="12191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7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833FE89-E4C5-5D67-3A21-4ED24D7CBFC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6687" y="4643568"/>
            <a:ext cx="2031509" cy="167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7203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04A3126-8935-443D-AABD-6F563A5646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C6D7B7E2-DD0A-885D-7ED7-4E6933DF3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0064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Оказание НМП в ГБУЗ ГП7 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E3D8A075-D928-09E0-7C56-3120212C2C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2159789"/>
              </p:ext>
            </p:extLst>
          </p:nvPr>
        </p:nvGraphicFramePr>
        <p:xfrm>
          <a:off x="4291263" y="1993463"/>
          <a:ext cx="7487652" cy="4015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1913">
                  <a:extLst>
                    <a:ext uri="{9D8B030D-6E8A-4147-A177-3AD203B41FA5}">
                      <a16:colId xmlns:a16="http://schemas.microsoft.com/office/drawing/2014/main" xmlns="" val="4171310171"/>
                    </a:ext>
                  </a:extLst>
                </a:gridCol>
                <a:gridCol w="1871913">
                  <a:extLst>
                    <a:ext uri="{9D8B030D-6E8A-4147-A177-3AD203B41FA5}">
                      <a16:colId xmlns:a16="http://schemas.microsoft.com/office/drawing/2014/main" xmlns="" val="1006801686"/>
                    </a:ext>
                  </a:extLst>
                </a:gridCol>
                <a:gridCol w="1871913">
                  <a:extLst>
                    <a:ext uri="{9D8B030D-6E8A-4147-A177-3AD203B41FA5}">
                      <a16:colId xmlns:a16="http://schemas.microsoft.com/office/drawing/2014/main" xmlns="" val="1868146444"/>
                    </a:ext>
                  </a:extLst>
                </a:gridCol>
                <a:gridCol w="1871913">
                  <a:extLst>
                    <a:ext uri="{9D8B030D-6E8A-4147-A177-3AD203B41FA5}">
                      <a16:colId xmlns:a16="http://schemas.microsoft.com/office/drawing/2014/main" xmlns="" val="3087229774"/>
                    </a:ext>
                  </a:extLst>
                </a:gridCol>
              </a:tblGrid>
              <a:tr h="1354555">
                <a:tc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НМП на дому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НМП в поликлинике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Всего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886946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6279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Нет амбулаторного тарифа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01431689"/>
                  </a:ext>
                </a:extLst>
              </a:tr>
              <a:tr h="784782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8265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19377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27642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00880671"/>
                  </a:ext>
                </a:extLst>
              </a:tr>
              <a:tr h="784782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9 месяцев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6679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15658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22337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78323016"/>
                  </a:ext>
                </a:extLst>
              </a:tr>
            </a:tbl>
          </a:graphicData>
        </a:graphic>
      </p:graphicFrame>
      <p:sp>
        <p:nvSpPr>
          <p:cNvPr id="7" name="Овальная выноска 6">
            <a:extLst>
              <a:ext uri="{FF2B5EF4-FFF2-40B4-BE49-F238E27FC236}">
                <a16:creationId xmlns:a16="http://schemas.microsoft.com/office/drawing/2014/main" xmlns="" id="{7C263654-9832-C7F2-1D3E-B76DEFDD4297}"/>
              </a:ext>
            </a:extLst>
          </p:cNvPr>
          <p:cNvSpPr/>
          <p:nvPr/>
        </p:nvSpPr>
        <p:spPr>
          <a:xfrm>
            <a:off x="575588" y="2230221"/>
            <a:ext cx="3087948" cy="2881105"/>
          </a:xfrm>
          <a:prstGeom prst="wedgeEllipseCallout">
            <a:avLst>
              <a:gd name="adj1" fmla="val 76532"/>
              <a:gd name="adj2" fmla="val 32356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E02EC46-4456-D494-AB76-C6F8DA197700}"/>
              </a:ext>
            </a:extLst>
          </p:cNvPr>
          <p:cNvSpPr txBox="1"/>
          <p:nvPr/>
        </p:nvSpPr>
        <p:spPr>
          <a:xfrm>
            <a:off x="929439" y="2793611"/>
            <a:ext cx="238024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Прирост 1986 (130%)</a:t>
            </a:r>
          </a:p>
        </p:txBody>
      </p:sp>
    </p:spTree>
    <p:extLst>
      <p:ext uri="{BB962C8B-B14F-4D97-AF65-F5344CB8AC3E}">
        <p14:creationId xmlns:p14="http://schemas.microsoft.com/office/powerpoint/2010/main" xmlns="" val="826071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44CD81-2A23-651D-D062-71B4B778E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8" y="365125"/>
            <a:ext cx="11766884" cy="826001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С 2021 года бригады НМП оснащены планшетом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44E2F00-9116-5993-5497-A3AC7559C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990" y="1616337"/>
            <a:ext cx="4884821" cy="4769913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ü"/>
            </a:pPr>
            <a:r>
              <a:rPr lang="ru-RU" sz="3200" dirty="0"/>
              <a:t>Планшеты полностью интегрированы с МИС</a:t>
            </a:r>
          </a:p>
          <a:p>
            <a:pPr>
              <a:buFont typeface="Wingdings" pitchFamily="2" charset="2"/>
              <a:buChar char="ü"/>
            </a:pPr>
            <a:r>
              <a:rPr lang="ru-RU" sz="3200" dirty="0"/>
              <a:t>В режиме онлайн бригада НМП имеет возможность получить информацию</a:t>
            </a:r>
          </a:p>
          <a:p>
            <a:pPr>
              <a:buFont typeface="Wingdings" pitchFamily="2" charset="2"/>
              <a:buChar char="ü"/>
            </a:pPr>
            <a:r>
              <a:rPr lang="ru-RU" sz="3200" dirty="0"/>
              <a:t>Отслеживается поступление вызова</a:t>
            </a:r>
          </a:p>
          <a:p>
            <a:pPr>
              <a:buFont typeface="Wingdings" pitchFamily="2" charset="2"/>
              <a:buChar char="ü"/>
            </a:pPr>
            <a:r>
              <a:rPr lang="ru-RU" sz="3200" dirty="0"/>
              <a:t>Возможность изучить амбулаторную карту на дому у пациента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3DFC7F4-06B6-66F9-D60D-A9334C993F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5247"/>
          <a:stretch/>
        </p:blipFill>
        <p:spPr>
          <a:xfrm>
            <a:off x="5759114" y="1616337"/>
            <a:ext cx="6055896" cy="4769914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037097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458C1E-72B2-5B87-E619-9AEE3EC76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Оснащение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344D0C0-C7CD-2D28-68F5-0289B886A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3888"/>
            <a:ext cx="4816642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>
                <a:effectLst/>
                <a:latin typeface="Google Sans"/>
              </a:rPr>
              <a:t>Полность</a:t>
            </a:r>
            <a:r>
              <a:rPr lang="ru-RU" b="1" dirty="0">
                <a:latin typeface="Google Sans"/>
              </a:rPr>
              <a:t>ю соответствует п</a:t>
            </a:r>
            <a:r>
              <a:rPr lang="ru-RU" b="1" dirty="0">
                <a:effectLst/>
                <a:latin typeface="Google Sans"/>
              </a:rPr>
              <a:t>риказу Минздрава России от 30.10.2020 № 1183н</a:t>
            </a:r>
            <a:endParaRPr lang="ru-RU" b="0" dirty="0">
              <a:effectLst/>
              <a:latin typeface="Google Sans"/>
            </a:endParaRPr>
          </a:p>
          <a:p>
            <a:pPr marL="0" indent="0">
              <a:buNone/>
            </a:pPr>
            <a:r>
              <a:rPr lang="ru-RU" b="0" i="0" u="none" strike="noStrike" dirty="0">
                <a:solidFill>
                  <a:srgbClr val="001D35"/>
                </a:solidFill>
                <a:effectLst/>
                <a:latin typeface="Google Sans"/>
              </a:rPr>
              <a:t>Об утверждении требований к комплектации лекарственными препаратами и медицинскими изделиями укладки для оказания первичной медико-санитарной помощи взрослым в неотложной форме.</a:t>
            </a:r>
          </a:p>
          <a:p>
            <a:pPr marL="0" indent="0">
              <a:buNone/>
            </a:pPr>
            <a:r>
              <a:rPr lang="ru-RU" dirty="0">
                <a:effectLst/>
                <a:latin typeface="Google Sans"/>
              </a:rPr>
              <a:t/>
            </a:r>
            <a:br>
              <a:rPr lang="ru-RU" dirty="0">
                <a:effectLst/>
                <a:latin typeface="Google Sans"/>
              </a:rPr>
            </a:br>
            <a:endParaRPr lang="ru-RU" dirty="0">
              <a:effectLst/>
              <a:latin typeface="Google Sans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1F19687-0AAA-8E1F-E54A-38B28D7E5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1" y="509503"/>
            <a:ext cx="4168396" cy="5557861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48FD9971-06E6-A7FF-0C48-56EB8A720C5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41232" y="3741363"/>
            <a:ext cx="3531752" cy="291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363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C795A5E-4D6A-3A06-F73F-A50D500E055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248822"/>
            <a:ext cx="4858417" cy="34831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D24DF3F-AFBB-CD16-FCA2-824D96C1285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6676523" y="668299"/>
            <a:ext cx="3483142" cy="4644189"/>
          </a:xfrm>
          <a:prstGeom prst="rect">
            <a:avLst/>
          </a:prstGeom>
        </p:spPr>
      </p:pic>
      <p:sp>
        <p:nvSpPr>
          <p:cNvPr id="8" name="Объект 7">
            <a:extLst>
              <a:ext uri="{FF2B5EF4-FFF2-40B4-BE49-F238E27FC236}">
                <a16:creationId xmlns:a16="http://schemas.microsoft.com/office/drawing/2014/main" xmlns="" id="{CD5AEB65-527F-015A-0C90-E9F6AF655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851399"/>
            <a:ext cx="10515600" cy="1325563"/>
          </a:xfrm>
        </p:spPr>
        <p:txBody>
          <a:bodyPr/>
          <a:lstStyle/>
          <a:p>
            <a:r>
              <a:rPr lang="ru-RU" dirty="0"/>
              <a:t>Дополнительно приобретены: кислородный концентратор, </a:t>
            </a:r>
            <a:r>
              <a:rPr lang="ru-RU" dirty="0" err="1"/>
              <a:t>дефибрилятор</a:t>
            </a:r>
            <a:r>
              <a:rPr lang="ru-RU" dirty="0"/>
              <a:t>, </a:t>
            </a:r>
            <a:r>
              <a:rPr lang="ru-RU" dirty="0" err="1"/>
              <a:t>инфузомат</a:t>
            </a:r>
            <a:endParaRPr lang="ru-RU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A0169B13-20EF-5799-FC85-5FDD572721AB}"/>
              </a:ext>
            </a:extLst>
          </p:cNvPr>
          <p:cNvSpPr txBox="1">
            <a:spLocks/>
          </p:cNvSpPr>
          <p:nvPr/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>
                <a:solidFill>
                  <a:schemeClr val="accent1">
                    <a:lumMod val="75000"/>
                  </a:schemeClr>
                </a:solidFill>
              </a:rPr>
              <a:t>Оснащение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1368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E48AF5-43D9-1A1A-E293-54C8BD5E2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527BD4F-9765-C00A-DF4D-D853DB488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4232" y="365124"/>
            <a:ext cx="5169568" cy="6089227"/>
          </a:xfrm>
          <a:ln w="57150"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Scribble/>
                  </ask:type>
                </ask:lineSketchStyleProps>
              </a:ext>
            </a:extLst>
          </a:ln>
        </p:spPr>
        <p:txBody>
          <a:bodyPr/>
          <a:lstStyle/>
          <a:p>
            <a:endParaRPr lang="ru-RU" dirty="0"/>
          </a:p>
          <a:p>
            <a:r>
              <a:rPr lang="ru-RU" dirty="0"/>
              <a:t>Онлайн поступление вызова от диспетчера/сотрудника колл-центра</a:t>
            </a:r>
          </a:p>
          <a:p>
            <a:r>
              <a:rPr lang="ru-RU" dirty="0"/>
              <a:t>Бригада НМП отслеживает время поступления для обслуживания вызова в соответствии с 2х часовым регламентом</a:t>
            </a:r>
          </a:p>
          <a:p>
            <a:r>
              <a:rPr lang="ru-RU" dirty="0"/>
              <a:t>Имеется информация категории вызова</a:t>
            </a:r>
          </a:p>
          <a:p>
            <a:r>
              <a:rPr lang="ru-RU" dirty="0"/>
              <a:t>Имеется информация о причинах вызова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AE595A5-5FAB-5E40-2D0D-6D2C864E1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4925839" cy="6089227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01E67A5C-EB23-DBF5-A115-427187B7C1FA}"/>
              </a:ext>
            </a:extLst>
          </p:cNvPr>
          <p:cNvSpPr/>
          <p:nvPr/>
        </p:nvSpPr>
        <p:spPr>
          <a:xfrm>
            <a:off x="838200" y="938463"/>
            <a:ext cx="834189" cy="30079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3DE3470B-6D5F-9149-7BF9-60C2C21961DF}"/>
              </a:ext>
            </a:extLst>
          </p:cNvPr>
          <p:cNvSpPr/>
          <p:nvPr/>
        </p:nvSpPr>
        <p:spPr>
          <a:xfrm>
            <a:off x="2462920" y="4953000"/>
            <a:ext cx="424660" cy="30079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B672CB70-2B57-0054-FE04-2886DAD45AF6}"/>
              </a:ext>
            </a:extLst>
          </p:cNvPr>
          <p:cNvSpPr/>
          <p:nvPr/>
        </p:nvSpPr>
        <p:spPr>
          <a:xfrm>
            <a:off x="2350169" y="5253790"/>
            <a:ext cx="1511968" cy="30079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xmlns="" id="{BB5622F3-315B-B072-1384-7248B54D8DE6}"/>
              </a:ext>
            </a:extLst>
          </p:cNvPr>
          <p:cNvSpPr/>
          <p:nvPr/>
        </p:nvSpPr>
        <p:spPr>
          <a:xfrm>
            <a:off x="1568573" y="3084512"/>
            <a:ext cx="2293564" cy="30079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6A925FA6-B61E-0D2F-2A7B-91A77365AFEE}"/>
              </a:ext>
            </a:extLst>
          </p:cNvPr>
          <p:cNvSpPr/>
          <p:nvPr/>
        </p:nvSpPr>
        <p:spPr>
          <a:xfrm>
            <a:off x="3946358" y="2930315"/>
            <a:ext cx="1600200" cy="7152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4901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54383ED-BE0A-F537-862A-1ABCB78B5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451" y="470919"/>
            <a:ext cx="7235500" cy="492956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7ABE448-1009-7E3E-F095-49042AC94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4842" y="3922296"/>
            <a:ext cx="6236370" cy="2622883"/>
          </a:xfrm>
          <a:solidFill>
            <a:schemeClr val="bg1"/>
          </a:solidFill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Scribble/>
                  </ask:type>
                </ask:lineSketchStyleProps>
              </a:ext>
            </a:extLst>
          </a:ln>
        </p:spPr>
        <p:txBody>
          <a:bodyPr/>
          <a:lstStyle/>
          <a:p>
            <a:endParaRPr lang="ru-RU" dirty="0"/>
          </a:p>
          <a:p>
            <a:r>
              <a:rPr lang="ru-RU" dirty="0"/>
              <a:t>Отметка в онлайн режиме о статусе получения вызова </a:t>
            </a:r>
          </a:p>
          <a:p>
            <a:r>
              <a:rPr lang="ru-RU" dirty="0"/>
              <a:t>Отметка в онлайн режиме о статусе выполнения вызова</a:t>
            </a:r>
          </a:p>
        </p:txBody>
      </p:sp>
    </p:spTree>
    <p:extLst>
      <p:ext uri="{BB962C8B-B14F-4D97-AF65-F5344CB8AC3E}">
        <p14:creationId xmlns:p14="http://schemas.microsoft.com/office/powerpoint/2010/main" xmlns="" val="2266760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4294967295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778" t="18483" r="17619" b="20988"/>
          <a:stretch/>
        </p:blipFill>
        <p:spPr bwMode="auto">
          <a:xfrm>
            <a:off x="232230" y="268709"/>
            <a:ext cx="11814628" cy="6226630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6139544" y="111126"/>
            <a:ext cx="2728685" cy="430887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9pPr>
          </a:lstStyle>
          <a:p>
            <a:r>
              <a:rPr lang="ru-RU" b="1" dirty="0">
                <a:solidFill>
                  <a:schemeClr val="tx1"/>
                </a:solidFill>
              </a:rPr>
              <a:t>МОЙ УЧАСТОК</a:t>
            </a:r>
          </a:p>
        </p:txBody>
      </p:sp>
      <p:sp>
        <p:nvSpPr>
          <p:cNvPr id="6" name="Овал 5"/>
          <p:cNvSpPr/>
          <p:nvPr/>
        </p:nvSpPr>
        <p:spPr bwMode="auto">
          <a:xfrm>
            <a:off x="0" y="5190243"/>
            <a:ext cx="1929567" cy="389513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55563" algn="l"/>
              </a:tabLst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Овал 6"/>
          <p:cNvSpPr/>
          <p:nvPr/>
        </p:nvSpPr>
        <p:spPr bwMode="auto">
          <a:xfrm>
            <a:off x="41103" y="2992513"/>
            <a:ext cx="1929567" cy="389513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55563" algn="l"/>
              </a:tabLst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Овал 7"/>
          <p:cNvSpPr/>
          <p:nvPr/>
        </p:nvSpPr>
        <p:spPr bwMode="auto">
          <a:xfrm>
            <a:off x="5601833" y="5196511"/>
            <a:ext cx="1929567" cy="389513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55563" algn="l"/>
              </a:tabLst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Овал 8"/>
          <p:cNvSpPr/>
          <p:nvPr/>
        </p:nvSpPr>
        <p:spPr bwMode="auto">
          <a:xfrm>
            <a:off x="0" y="1207455"/>
            <a:ext cx="1929567" cy="389513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55563" algn="l"/>
              </a:tabLst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Овал 9"/>
          <p:cNvSpPr/>
          <p:nvPr/>
        </p:nvSpPr>
        <p:spPr bwMode="auto">
          <a:xfrm>
            <a:off x="5574320" y="2992514"/>
            <a:ext cx="1929567" cy="389513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55563" algn="l"/>
              </a:tabLst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Овал 10"/>
          <p:cNvSpPr/>
          <p:nvPr/>
        </p:nvSpPr>
        <p:spPr bwMode="auto">
          <a:xfrm>
            <a:off x="3212475" y="347258"/>
            <a:ext cx="1929567" cy="389513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55563" algn="l"/>
              </a:tabLst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Стрелка вправо 11"/>
          <p:cNvSpPr/>
          <p:nvPr/>
        </p:nvSpPr>
        <p:spPr bwMode="auto">
          <a:xfrm rot="9718046">
            <a:off x="5214014" y="253904"/>
            <a:ext cx="775639" cy="186707"/>
          </a:xfrm>
          <a:prstGeom prst="rightArrow">
            <a:avLst/>
          </a:prstGeom>
          <a:solidFill>
            <a:srgbClr val="FF0000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Овал 12"/>
          <p:cNvSpPr/>
          <p:nvPr/>
        </p:nvSpPr>
        <p:spPr bwMode="auto">
          <a:xfrm>
            <a:off x="5465462" y="1207455"/>
            <a:ext cx="1929567" cy="389513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55563" algn="l"/>
              </a:tabLst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1739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CA7768B-9C3E-4A30-2824-C3258B2F1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106871A-D8E1-6137-ED2D-138044E74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562" y="5242340"/>
            <a:ext cx="11697953" cy="1098302"/>
          </a:xfrm>
        </p:spPr>
        <p:txBody>
          <a:bodyPr/>
          <a:lstStyle/>
          <a:p>
            <a:r>
              <a:rPr lang="ru-RU" dirty="0"/>
              <a:t>Преемственность в сервисе «Мой участок»: имеется возможность для участковой службы отследить вызова, обслуженные в рамках СМП и НМП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978BFE2-0C51-8097-87C2-54A2BDA9D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62" y="259181"/>
            <a:ext cx="11572875" cy="443865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855F6CB0-CA9F-20E5-4672-4DA5C92539CC}"/>
              </a:ext>
            </a:extLst>
          </p:cNvPr>
          <p:cNvSpPr/>
          <p:nvPr/>
        </p:nvSpPr>
        <p:spPr>
          <a:xfrm>
            <a:off x="838200" y="3188368"/>
            <a:ext cx="7824537" cy="4812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B293AF3D-7F29-423F-3055-510190AEE77E}"/>
              </a:ext>
            </a:extLst>
          </p:cNvPr>
          <p:cNvSpPr/>
          <p:nvPr/>
        </p:nvSpPr>
        <p:spPr>
          <a:xfrm>
            <a:off x="8795084" y="1315368"/>
            <a:ext cx="1576137" cy="4812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8062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DED5E31-8696-74FF-D6C1-0F1D84F95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04E4F06-4874-4CAE-02DD-4A6DFAEB6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8473" y="534423"/>
            <a:ext cx="4692316" cy="6016861"/>
          </a:xfrm>
          <a:ln w="57150">
            <a:solidFill>
              <a:srgbClr val="0070C0"/>
            </a:solidFill>
          </a:ln>
        </p:spPr>
        <p:txBody>
          <a:bodyPr/>
          <a:lstStyle/>
          <a:p>
            <a:r>
              <a:rPr lang="ru-RU" dirty="0"/>
              <a:t>Единый портал Краснодарского края </a:t>
            </a:r>
          </a:p>
          <a:p>
            <a:r>
              <a:rPr lang="ru-RU" dirty="0"/>
              <a:t>Все обращения всех пациентов в рамках ОМС на территории Краснодарского края</a:t>
            </a:r>
          </a:p>
          <a:p>
            <a:r>
              <a:rPr lang="ru-RU" dirty="0"/>
              <a:t>Возможность отследить все обращения для соблюдения преемственности этапов помощи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BE8BCF-E0E7-1045-6565-992BF4F46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89" y="476014"/>
            <a:ext cx="3865758" cy="3951607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59842ABF-0012-B088-E758-58B3387E9735}"/>
              </a:ext>
            </a:extLst>
          </p:cNvPr>
          <p:cNvSpPr/>
          <p:nvPr/>
        </p:nvSpPr>
        <p:spPr>
          <a:xfrm>
            <a:off x="609989" y="934264"/>
            <a:ext cx="1639916" cy="1872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EEB1E37B-EB90-3933-9A2E-7F846C8930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700" t="8629" r="23620" b="6345"/>
          <a:stretch/>
        </p:blipFill>
        <p:spPr bwMode="auto">
          <a:xfrm>
            <a:off x="2249905" y="2867851"/>
            <a:ext cx="4140133" cy="3688682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547804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FAB5454-F930-7BF3-2FC6-89E2800CC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25B47079-565A-8398-B8BA-3298A2CED4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027905"/>
            <a:ext cx="5418221" cy="4999915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sp>
        <p:nvSpPr>
          <p:cNvPr id="5" name="Прямоугольная выноска 4">
            <a:extLst>
              <a:ext uri="{FF2B5EF4-FFF2-40B4-BE49-F238E27FC236}">
                <a16:creationId xmlns:a16="http://schemas.microsoft.com/office/drawing/2014/main" xmlns="" id="{7C7EE9EC-8258-13BA-F3DC-13B82FDB9C60}"/>
              </a:ext>
            </a:extLst>
          </p:cNvPr>
          <p:cNvSpPr/>
          <p:nvPr/>
        </p:nvSpPr>
        <p:spPr>
          <a:xfrm>
            <a:off x="7026442" y="1027905"/>
            <a:ext cx="4848726" cy="3279400"/>
          </a:xfrm>
          <a:prstGeom prst="wedgeRectCallout">
            <a:avLst>
              <a:gd name="adj1" fmla="val -99741"/>
              <a:gd name="adj2" fmla="val 14343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B898A43-ED83-FDEA-4F07-5BDF0DB842D8}"/>
              </a:ext>
            </a:extLst>
          </p:cNvPr>
          <p:cNvSpPr txBox="1"/>
          <p:nvPr/>
        </p:nvSpPr>
        <p:spPr>
          <a:xfrm>
            <a:off x="7263063" y="1305101"/>
            <a:ext cx="432334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Пациент не обращался в медицинскую организацию в течение 2х лет!</a:t>
            </a:r>
          </a:p>
          <a:p>
            <a:endParaRPr lang="ru-RU" sz="2400" dirty="0"/>
          </a:p>
          <a:p>
            <a:r>
              <a:rPr lang="ru-RU" sz="2400" dirty="0"/>
              <a:t>Обязательно активное посещение врача терапевта после факта оказания НМП</a:t>
            </a:r>
          </a:p>
        </p:txBody>
      </p:sp>
    </p:spTree>
    <p:extLst>
      <p:ext uri="{BB962C8B-B14F-4D97-AF65-F5344CB8AC3E}">
        <p14:creationId xmlns:p14="http://schemas.microsoft.com/office/powerpoint/2010/main" xmlns="" val="501370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4825" y="892670"/>
            <a:ext cx="11277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Федеральный закон от 21.11.2011 N 323-ФЗ</a:t>
            </a:r>
          </a:p>
          <a:p>
            <a:r>
              <a:rPr lang="ru-RU" sz="2400" dirty="0">
                <a:solidFill>
                  <a:srgbClr val="FF0000"/>
                </a:solidFill>
              </a:rPr>
              <a:t>Статья 32. медицинская помощь</a:t>
            </a:r>
          </a:p>
          <a:p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A317805E-D1A6-0CBC-60B6-960A1CE48F34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916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>
                <a:solidFill>
                  <a:schemeClr val="accent1">
                    <a:lumMod val="75000"/>
                  </a:schemeClr>
                </a:solidFill>
              </a:rPr>
              <a:t>Нормативная база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DDA915BB-C98D-F2C1-A466-0A6AD8E3C7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84423148"/>
              </p:ext>
            </p:extLst>
          </p:nvPr>
        </p:nvGraphicFramePr>
        <p:xfrm>
          <a:off x="712519" y="1805049"/>
          <a:ext cx="10974657" cy="47957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57837">
                  <a:extLst>
                    <a:ext uri="{9D8B030D-6E8A-4147-A177-3AD203B41FA5}">
                      <a16:colId xmlns:a16="http://schemas.microsoft.com/office/drawing/2014/main" xmlns="" val="2643376482"/>
                    </a:ext>
                  </a:extLst>
                </a:gridCol>
                <a:gridCol w="3324854">
                  <a:extLst>
                    <a:ext uri="{9D8B030D-6E8A-4147-A177-3AD203B41FA5}">
                      <a16:colId xmlns:a16="http://schemas.microsoft.com/office/drawing/2014/main" xmlns="" val="903049079"/>
                    </a:ext>
                  </a:extLst>
                </a:gridCol>
                <a:gridCol w="3991966">
                  <a:extLst>
                    <a:ext uri="{9D8B030D-6E8A-4147-A177-3AD203B41FA5}">
                      <a16:colId xmlns:a16="http://schemas.microsoft.com/office/drawing/2014/main" xmlns="" val="463827000"/>
                    </a:ext>
                  </a:extLst>
                </a:gridCol>
              </a:tblGrid>
              <a:tr h="4407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1800">
                          <a:effectLst/>
                        </a:rPr>
                        <a:t>Виды медицинской помощи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1800">
                          <a:effectLst/>
                        </a:rPr>
                        <a:t>Условия оказания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1800">
                          <a:effectLst/>
                        </a:rPr>
                        <a:t>Формы оказания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609034568"/>
                  </a:ext>
                </a:extLst>
              </a:tr>
              <a:tr h="11783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1800">
                          <a:effectLst/>
                        </a:rPr>
                        <a:t>Первичная медико-санитарная помощь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1800">
                          <a:effectLst/>
                        </a:rPr>
                        <a:t>Амбулаторные условия, дневной стационар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1800" b="1" u="sng" dirty="0">
                          <a:effectLst/>
                        </a:rPr>
                        <a:t>Плановая и неотложная</a:t>
                      </a:r>
                      <a:r>
                        <a:rPr lang="ru-RU" sz="1800" dirty="0">
                          <a:effectLst/>
                        </a:rPr>
                        <a:t>*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1800" dirty="0">
                          <a:effectLst/>
                        </a:rPr>
                        <a:t>При мед. организациях могут создаваться отделения неотложной мед. помощи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932009704"/>
                  </a:ext>
                </a:extLst>
              </a:tr>
              <a:tr h="9507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1800">
                          <a:effectLst/>
                        </a:rPr>
                        <a:t>Специализированная медицинская помощь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1800">
                          <a:effectLst/>
                        </a:rPr>
                        <a:t>-Стационарные условия (круглосуточного пребывания),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1800">
                          <a:effectLst/>
                        </a:rPr>
                        <a:t>-дневной стационар 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1800">
                          <a:effectLst/>
                        </a:rPr>
                        <a:t>Формы в Законе 323 –ФЗ не определены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7611209"/>
                  </a:ext>
                </a:extLst>
              </a:tr>
              <a:tr h="10057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1800">
                          <a:effectLst/>
                        </a:rPr>
                        <a:t>Скорая МП, в том числе скорая специализированная мед. помощь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1800">
                          <a:effectLst/>
                        </a:rPr>
                        <a:t>-Вне медицинской организации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1800">
                          <a:effectLst/>
                        </a:rPr>
                        <a:t>-В амбулаторных условиях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1800">
                          <a:effectLst/>
                        </a:rPr>
                        <a:t>-В стационарных условиях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1800" dirty="0">
                          <a:effectLst/>
                        </a:rPr>
                        <a:t>Оказывается в </a:t>
                      </a:r>
                      <a:r>
                        <a:rPr lang="ru-RU" sz="1800" b="1" u="sng" dirty="0">
                          <a:effectLst/>
                        </a:rPr>
                        <a:t>экстренной и неотложной форме</a:t>
                      </a:r>
                      <a:endParaRPr lang="ru-RU" sz="1800" b="1" u="sng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579351997"/>
                  </a:ext>
                </a:extLst>
              </a:tr>
              <a:tr h="7232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1800">
                          <a:effectLst/>
                        </a:rPr>
                        <a:t>Паллиативная МП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1800">
                          <a:effectLst/>
                        </a:rPr>
                        <a:t>Амбулаторные и стационарные условия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1800" dirty="0">
                          <a:effectLst/>
                        </a:rPr>
                        <a:t>Формы в Законе 323 –ФЗ не определены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8100188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78228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50">
        <p:push dir="u"/>
      </p:transition>
    </mc:Choice>
    <mc:Fallback>
      <p:transition>
        <p:push dir="u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E9919DB-A6D3-8DD5-553B-D60E79C38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Важные организационные моменты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88673D8-5A53-4456-D0A1-1E65C86DF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6738"/>
            <a:ext cx="10515600" cy="4351338"/>
          </a:xfrm>
        </p:spPr>
        <p:txBody>
          <a:bodyPr>
            <a:noAutofit/>
          </a:bodyPr>
          <a:lstStyle/>
          <a:p>
            <a:r>
              <a:rPr lang="ru-RU" sz="2400" dirty="0">
                <a:effectLst/>
                <a:ea typeface="Calibri" panose="020F0502020204030204" pitchFamily="34" charset="0"/>
              </a:rPr>
              <a:t>передача  обращений  от диспетчера СМП в пункты НМП  должна осуществляться  только  в  электронном  виде «по защищенной  сети»</a:t>
            </a:r>
            <a:r>
              <a:rPr lang="ru-RU" sz="2400" dirty="0">
                <a:effectLst/>
              </a:rPr>
              <a:t> </a:t>
            </a:r>
          </a:p>
          <a:p>
            <a:r>
              <a:rPr lang="ru-RU" sz="2400" dirty="0"/>
              <a:t>Обеспечение бригад, обслуживающих вызова НМП на дому планшетами с полноценной интеграцией с МИС, - оперативное получение информации о вызове и возможность получения информации из МИС</a:t>
            </a:r>
            <a:endParaRPr lang="ru-RU" sz="2400" dirty="0">
              <a:effectLst/>
            </a:endParaRPr>
          </a:p>
          <a:p>
            <a:r>
              <a:rPr lang="ru-RU" sz="2400" dirty="0">
                <a:effectLst/>
                <a:ea typeface="Calibri" panose="020F0502020204030204" pitchFamily="34" charset="0"/>
              </a:rPr>
              <a:t>всех  сотрудников   бригад НМП поликлиник  необходимо обеспечить служебными мобильными   телефонами для оперативной связи в случае отсутствия интернет связи и возможности использования планшета</a:t>
            </a:r>
          </a:p>
          <a:p>
            <a:r>
              <a:rPr lang="ru-RU" sz="2400" dirty="0">
                <a:effectLst/>
                <a:ea typeface="Calibri" panose="020F0502020204030204" pitchFamily="34" charset="0"/>
              </a:rPr>
              <a:t>обязательно   предусмотреть  регулярную  автоматическую  сверку выполненных  вызовов  бригадами НМП     по электронным формам  отчета; </a:t>
            </a:r>
          </a:p>
          <a:p>
            <a:r>
              <a:rPr lang="ru-RU" sz="2400" dirty="0">
                <a:ea typeface="Calibri" panose="020F0502020204030204" pitchFamily="34" charset="0"/>
              </a:rPr>
              <a:t>Контроль соблюдения этапов преемственности: активный вызов в поликлинику или осмотр на дому участкового терапевта после оказания НМП при определенных ХНИЗ.</a:t>
            </a:r>
            <a:endParaRPr lang="ru-RU" sz="2400" dirty="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3069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039F9C-2D97-D779-4E70-EF48440FB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7200" b="1" dirty="0">
                <a:solidFill>
                  <a:schemeClr val="accent1">
                    <a:lumMod val="75000"/>
                  </a:schemeClr>
                </a:solidFill>
              </a:rPr>
              <a:t>Благодарю за внимание!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C78F541C-9EFA-B745-872F-B9DA291657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4865" y="1692821"/>
            <a:ext cx="4132299" cy="464209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6A38BA9-1BB9-DB6B-790C-123D9925F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121" y="1690688"/>
            <a:ext cx="4588823" cy="466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6665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F5E8D8-C5D0-FBAD-9DED-A0B515D5F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1646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Нормативная база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82DEF1D-D4EE-85F4-CD06-278D0B918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6785"/>
            <a:ext cx="5845233" cy="4880178"/>
          </a:xfrm>
        </p:spPr>
        <p:txBody>
          <a:bodyPr>
            <a:normAutofit/>
          </a:bodyPr>
          <a:lstStyle/>
          <a:p>
            <a:r>
              <a:rPr lang="ru-RU" dirty="0"/>
              <a:t>5. В целях оказания первичной медико-санитарной помощи при внезапных острых заболеваниях, состояниях, обострении хронических заболеваний, не сопровождающихся угрозой жизни пациента и не требующих экстренной медицинской помощи, в структуре медицинских организаций может организовываться отделение (кабинет) неотложной помощи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EF52178-7357-1A41-8DEA-C5518E4B3221}"/>
              </a:ext>
            </a:extLst>
          </p:cNvPr>
          <p:cNvSpPr txBox="1"/>
          <p:nvPr/>
        </p:nvSpPr>
        <p:spPr>
          <a:xfrm>
            <a:off x="423249" y="6262042"/>
            <a:ext cx="114820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200" dirty="0"/>
              <a:t>Приказ Минздрава России от 14 апреля 2025 г. № 202н «Об утверждении Положения об организации оказания первичной медико-санитарной помощи взрослому населению»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C219668-2CD4-45F3-3D68-84635F61E7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216" t="9931" r="-557" b="1957"/>
          <a:stretch/>
        </p:blipFill>
        <p:spPr>
          <a:xfrm>
            <a:off x="7065819" y="469035"/>
            <a:ext cx="4671754" cy="564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5984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9FF93923-2527-6E6F-ABFF-ACEA5C044B13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916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Нормативная база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B4B5505-47BB-7E0A-9368-4574C692714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8003" y="1253331"/>
            <a:ext cx="3397785" cy="4351338"/>
          </a:xfrm>
          <a:ln>
            <a:solidFill>
              <a:schemeClr val="tx2"/>
            </a:solidFill>
          </a:ln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xmlns="" id="{CED9AEC6-9058-4EE5-3966-52591F81E670}"/>
              </a:ext>
            </a:extLst>
          </p:cNvPr>
          <p:cNvSpPr txBox="1">
            <a:spLocks/>
          </p:cNvSpPr>
          <p:nvPr/>
        </p:nvSpPr>
        <p:spPr>
          <a:xfrm>
            <a:off x="6096000" y="1392733"/>
            <a:ext cx="5607997" cy="2649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Приказ Министерства здравоохранения Краснодарского края «Усовершенствовании оказания ПМСП взрослому населению в  неотложной форме»</a:t>
            </a:r>
          </a:p>
          <a:p>
            <a:r>
              <a:rPr lang="ru-RU" sz="2000" dirty="0"/>
              <a:t>Приказ Министерства здравоохранения Краснодарского края «Об организации работы бригад неотложной медицинской помощи в Краснодарском крае»</a:t>
            </a:r>
          </a:p>
          <a:p>
            <a:endParaRPr lang="ru-RU" sz="2000" dirty="0"/>
          </a:p>
          <a:p>
            <a:endParaRPr lang="ru-RU" sz="2000" dirty="0"/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xmlns="" id="{CBD241D7-117F-2425-A98C-78316CDAA5F9}"/>
              </a:ext>
            </a:extLst>
          </p:cNvPr>
          <p:cNvSpPr txBox="1">
            <a:spLocks/>
          </p:cNvSpPr>
          <p:nvPr/>
        </p:nvSpPr>
        <p:spPr>
          <a:xfrm>
            <a:off x="6241408" y="4509150"/>
            <a:ext cx="5462589" cy="169162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200" dirty="0"/>
              <a:t>В крупных городах края организована работа бригад НМП с 08.00 до 22.00</a:t>
            </a:r>
          </a:p>
          <a:p>
            <a:pPr algn="ctr"/>
            <a:endParaRPr lang="ru-RU" sz="3200" dirty="0"/>
          </a:p>
          <a:p>
            <a:pPr algn="ctr"/>
            <a:endParaRPr lang="ru-RU" sz="32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1890806-F135-E8DF-5E17-1B34189F6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587" y="1392733"/>
            <a:ext cx="3288201" cy="42506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xmlns="" id="{B38BC282-E689-289D-9573-9931A525A5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564763" y="2074692"/>
            <a:ext cx="3280689" cy="4351338"/>
          </a:xfrm>
          <a:custGeom>
            <a:avLst/>
            <a:gdLst>
              <a:gd name="connsiteX0" fmla="*/ 0 w 3280689"/>
              <a:gd name="connsiteY0" fmla="*/ 0 h 4351338"/>
              <a:gd name="connsiteX1" fmla="*/ 513975 w 3280689"/>
              <a:gd name="connsiteY1" fmla="*/ 0 h 4351338"/>
              <a:gd name="connsiteX2" fmla="*/ 995142 w 3280689"/>
              <a:gd name="connsiteY2" fmla="*/ 0 h 4351338"/>
              <a:gd name="connsiteX3" fmla="*/ 1607538 w 3280689"/>
              <a:gd name="connsiteY3" fmla="*/ 0 h 4351338"/>
              <a:gd name="connsiteX4" fmla="*/ 2154319 w 3280689"/>
              <a:gd name="connsiteY4" fmla="*/ 0 h 4351338"/>
              <a:gd name="connsiteX5" fmla="*/ 2602680 w 3280689"/>
              <a:gd name="connsiteY5" fmla="*/ 0 h 4351338"/>
              <a:gd name="connsiteX6" fmla="*/ 3280689 w 3280689"/>
              <a:gd name="connsiteY6" fmla="*/ 0 h 4351338"/>
              <a:gd name="connsiteX7" fmla="*/ 3280689 w 3280689"/>
              <a:gd name="connsiteY7" fmla="*/ 413377 h 4351338"/>
              <a:gd name="connsiteX8" fmla="*/ 3280689 w 3280689"/>
              <a:gd name="connsiteY8" fmla="*/ 957294 h 4351338"/>
              <a:gd name="connsiteX9" fmla="*/ 3280689 w 3280689"/>
              <a:gd name="connsiteY9" fmla="*/ 1414185 h 4351338"/>
              <a:gd name="connsiteX10" fmla="*/ 3280689 w 3280689"/>
              <a:gd name="connsiteY10" fmla="*/ 1958102 h 4351338"/>
              <a:gd name="connsiteX11" fmla="*/ 3280689 w 3280689"/>
              <a:gd name="connsiteY11" fmla="*/ 2371479 h 4351338"/>
              <a:gd name="connsiteX12" fmla="*/ 3280689 w 3280689"/>
              <a:gd name="connsiteY12" fmla="*/ 2784856 h 4351338"/>
              <a:gd name="connsiteX13" fmla="*/ 3280689 w 3280689"/>
              <a:gd name="connsiteY13" fmla="*/ 3372287 h 4351338"/>
              <a:gd name="connsiteX14" fmla="*/ 3280689 w 3280689"/>
              <a:gd name="connsiteY14" fmla="*/ 4351338 h 4351338"/>
              <a:gd name="connsiteX15" fmla="*/ 2733908 w 3280689"/>
              <a:gd name="connsiteY15" fmla="*/ 4351338 h 4351338"/>
              <a:gd name="connsiteX16" fmla="*/ 2154319 w 3280689"/>
              <a:gd name="connsiteY16" fmla="*/ 4351338 h 4351338"/>
              <a:gd name="connsiteX17" fmla="*/ 1673151 w 3280689"/>
              <a:gd name="connsiteY17" fmla="*/ 4351338 h 4351338"/>
              <a:gd name="connsiteX18" fmla="*/ 1159177 w 3280689"/>
              <a:gd name="connsiteY18" fmla="*/ 4351338 h 4351338"/>
              <a:gd name="connsiteX19" fmla="*/ 645202 w 3280689"/>
              <a:gd name="connsiteY19" fmla="*/ 4351338 h 4351338"/>
              <a:gd name="connsiteX20" fmla="*/ 0 w 3280689"/>
              <a:gd name="connsiteY20" fmla="*/ 4351338 h 4351338"/>
              <a:gd name="connsiteX21" fmla="*/ 0 w 3280689"/>
              <a:gd name="connsiteY21" fmla="*/ 3763907 h 4351338"/>
              <a:gd name="connsiteX22" fmla="*/ 0 w 3280689"/>
              <a:gd name="connsiteY22" fmla="*/ 3307017 h 4351338"/>
              <a:gd name="connsiteX23" fmla="*/ 0 w 3280689"/>
              <a:gd name="connsiteY23" fmla="*/ 2893640 h 4351338"/>
              <a:gd name="connsiteX24" fmla="*/ 0 w 3280689"/>
              <a:gd name="connsiteY24" fmla="*/ 2262696 h 4351338"/>
              <a:gd name="connsiteX25" fmla="*/ 0 w 3280689"/>
              <a:gd name="connsiteY25" fmla="*/ 1631752 h 4351338"/>
              <a:gd name="connsiteX26" fmla="*/ 0 w 3280689"/>
              <a:gd name="connsiteY26" fmla="*/ 1218375 h 4351338"/>
              <a:gd name="connsiteX27" fmla="*/ 0 w 3280689"/>
              <a:gd name="connsiteY27" fmla="*/ 630944 h 4351338"/>
              <a:gd name="connsiteX28" fmla="*/ 0 w 3280689"/>
              <a:gd name="connsiteY28" fmla="*/ 0 h 4351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280689" h="4351338" fill="none" extrusionOk="0">
                <a:moveTo>
                  <a:pt x="0" y="0"/>
                </a:moveTo>
                <a:cubicBezTo>
                  <a:pt x="237138" y="-25027"/>
                  <a:pt x="380593" y="22577"/>
                  <a:pt x="513975" y="0"/>
                </a:cubicBezTo>
                <a:cubicBezTo>
                  <a:pt x="647357" y="-22577"/>
                  <a:pt x="765688" y="41044"/>
                  <a:pt x="995142" y="0"/>
                </a:cubicBezTo>
                <a:cubicBezTo>
                  <a:pt x="1224596" y="-41044"/>
                  <a:pt x="1465095" y="36556"/>
                  <a:pt x="1607538" y="0"/>
                </a:cubicBezTo>
                <a:cubicBezTo>
                  <a:pt x="1749981" y="-36556"/>
                  <a:pt x="1997414" y="63471"/>
                  <a:pt x="2154319" y="0"/>
                </a:cubicBezTo>
                <a:cubicBezTo>
                  <a:pt x="2311224" y="-63471"/>
                  <a:pt x="2468813" y="38145"/>
                  <a:pt x="2602680" y="0"/>
                </a:cubicBezTo>
                <a:cubicBezTo>
                  <a:pt x="2736547" y="-38145"/>
                  <a:pt x="3144301" y="52394"/>
                  <a:pt x="3280689" y="0"/>
                </a:cubicBezTo>
                <a:cubicBezTo>
                  <a:pt x="3307950" y="181176"/>
                  <a:pt x="3276415" y="238197"/>
                  <a:pt x="3280689" y="413377"/>
                </a:cubicBezTo>
                <a:cubicBezTo>
                  <a:pt x="3284963" y="588557"/>
                  <a:pt x="3263349" y="691950"/>
                  <a:pt x="3280689" y="957294"/>
                </a:cubicBezTo>
                <a:cubicBezTo>
                  <a:pt x="3298029" y="1222638"/>
                  <a:pt x="3247766" y="1268321"/>
                  <a:pt x="3280689" y="1414185"/>
                </a:cubicBezTo>
                <a:cubicBezTo>
                  <a:pt x="3313612" y="1560049"/>
                  <a:pt x="3216049" y="1740785"/>
                  <a:pt x="3280689" y="1958102"/>
                </a:cubicBezTo>
                <a:cubicBezTo>
                  <a:pt x="3345329" y="2175419"/>
                  <a:pt x="3270255" y="2182888"/>
                  <a:pt x="3280689" y="2371479"/>
                </a:cubicBezTo>
                <a:cubicBezTo>
                  <a:pt x="3291123" y="2560070"/>
                  <a:pt x="3247030" y="2636765"/>
                  <a:pt x="3280689" y="2784856"/>
                </a:cubicBezTo>
                <a:cubicBezTo>
                  <a:pt x="3314348" y="2932947"/>
                  <a:pt x="3218151" y="3186733"/>
                  <a:pt x="3280689" y="3372287"/>
                </a:cubicBezTo>
                <a:cubicBezTo>
                  <a:pt x="3343227" y="3557841"/>
                  <a:pt x="3173036" y="4128656"/>
                  <a:pt x="3280689" y="4351338"/>
                </a:cubicBezTo>
                <a:cubicBezTo>
                  <a:pt x="3088073" y="4397531"/>
                  <a:pt x="2884757" y="4308219"/>
                  <a:pt x="2733908" y="4351338"/>
                </a:cubicBezTo>
                <a:cubicBezTo>
                  <a:pt x="2583059" y="4394457"/>
                  <a:pt x="2385773" y="4351212"/>
                  <a:pt x="2154319" y="4351338"/>
                </a:cubicBezTo>
                <a:cubicBezTo>
                  <a:pt x="1922865" y="4351464"/>
                  <a:pt x="1877284" y="4331893"/>
                  <a:pt x="1673151" y="4351338"/>
                </a:cubicBezTo>
                <a:cubicBezTo>
                  <a:pt x="1469018" y="4370783"/>
                  <a:pt x="1383318" y="4345308"/>
                  <a:pt x="1159177" y="4351338"/>
                </a:cubicBezTo>
                <a:cubicBezTo>
                  <a:pt x="935036" y="4357368"/>
                  <a:pt x="809843" y="4297289"/>
                  <a:pt x="645202" y="4351338"/>
                </a:cubicBezTo>
                <a:cubicBezTo>
                  <a:pt x="480561" y="4405387"/>
                  <a:pt x="218897" y="4274685"/>
                  <a:pt x="0" y="4351338"/>
                </a:cubicBezTo>
                <a:cubicBezTo>
                  <a:pt x="-63155" y="4126692"/>
                  <a:pt x="55461" y="3934861"/>
                  <a:pt x="0" y="3763907"/>
                </a:cubicBezTo>
                <a:cubicBezTo>
                  <a:pt x="-55461" y="3592953"/>
                  <a:pt x="45347" y="3448950"/>
                  <a:pt x="0" y="3307017"/>
                </a:cubicBezTo>
                <a:cubicBezTo>
                  <a:pt x="-45347" y="3165084"/>
                  <a:pt x="8842" y="2985776"/>
                  <a:pt x="0" y="2893640"/>
                </a:cubicBezTo>
                <a:cubicBezTo>
                  <a:pt x="-8842" y="2801504"/>
                  <a:pt x="33871" y="2530489"/>
                  <a:pt x="0" y="2262696"/>
                </a:cubicBezTo>
                <a:cubicBezTo>
                  <a:pt x="-33871" y="1994903"/>
                  <a:pt x="17086" y="1900677"/>
                  <a:pt x="0" y="1631752"/>
                </a:cubicBezTo>
                <a:cubicBezTo>
                  <a:pt x="-17086" y="1362827"/>
                  <a:pt x="26946" y="1424590"/>
                  <a:pt x="0" y="1218375"/>
                </a:cubicBezTo>
                <a:cubicBezTo>
                  <a:pt x="-26946" y="1012160"/>
                  <a:pt x="68979" y="812015"/>
                  <a:pt x="0" y="630944"/>
                </a:cubicBezTo>
                <a:cubicBezTo>
                  <a:pt x="-68979" y="449873"/>
                  <a:pt x="21119" y="196308"/>
                  <a:pt x="0" y="0"/>
                </a:cubicBezTo>
                <a:close/>
              </a:path>
              <a:path w="3280689" h="4351338" stroke="0" extrusionOk="0">
                <a:moveTo>
                  <a:pt x="0" y="0"/>
                </a:moveTo>
                <a:cubicBezTo>
                  <a:pt x="128915" y="-47775"/>
                  <a:pt x="433520" y="45503"/>
                  <a:pt x="579588" y="0"/>
                </a:cubicBezTo>
                <a:cubicBezTo>
                  <a:pt x="725656" y="-45503"/>
                  <a:pt x="921799" y="20651"/>
                  <a:pt x="1191984" y="0"/>
                </a:cubicBezTo>
                <a:cubicBezTo>
                  <a:pt x="1462169" y="-20651"/>
                  <a:pt x="1478155" y="22628"/>
                  <a:pt x="1738765" y="0"/>
                </a:cubicBezTo>
                <a:cubicBezTo>
                  <a:pt x="1999375" y="-22628"/>
                  <a:pt x="2119020" y="55824"/>
                  <a:pt x="2351160" y="0"/>
                </a:cubicBezTo>
                <a:cubicBezTo>
                  <a:pt x="2583300" y="-55824"/>
                  <a:pt x="2588840" y="34390"/>
                  <a:pt x="2799521" y="0"/>
                </a:cubicBezTo>
                <a:cubicBezTo>
                  <a:pt x="3010202" y="-34390"/>
                  <a:pt x="3107289" y="52301"/>
                  <a:pt x="3280689" y="0"/>
                </a:cubicBezTo>
                <a:cubicBezTo>
                  <a:pt x="3317275" y="171143"/>
                  <a:pt x="3223800" y="421039"/>
                  <a:pt x="3280689" y="630944"/>
                </a:cubicBezTo>
                <a:cubicBezTo>
                  <a:pt x="3337578" y="840849"/>
                  <a:pt x="3232259" y="1063979"/>
                  <a:pt x="3280689" y="1261888"/>
                </a:cubicBezTo>
                <a:cubicBezTo>
                  <a:pt x="3329119" y="1459797"/>
                  <a:pt x="3259632" y="1728539"/>
                  <a:pt x="3280689" y="1849319"/>
                </a:cubicBezTo>
                <a:cubicBezTo>
                  <a:pt x="3301746" y="1970099"/>
                  <a:pt x="3254231" y="2302216"/>
                  <a:pt x="3280689" y="2436749"/>
                </a:cubicBezTo>
                <a:cubicBezTo>
                  <a:pt x="3307147" y="2571282"/>
                  <a:pt x="3242733" y="2783128"/>
                  <a:pt x="3280689" y="2893640"/>
                </a:cubicBezTo>
                <a:cubicBezTo>
                  <a:pt x="3318645" y="3004152"/>
                  <a:pt x="3261160" y="3282769"/>
                  <a:pt x="3280689" y="3437557"/>
                </a:cubicBezTo>
                <a:cubicBezTo>
                  <a:pt x="3300218" y="3592345"/>
                  <a:pt x="3203851" y="3991799"/>
                  <a:pt x="3280689" y="4351338"/>
                </a:cubicBezTo>
                <a:cubicBezTo>
                  <a:pt x="3067105" y="4374855"/>
                  <a:pt x="2910487" y="4333330"/>
                  <a:pt x="2701101" y="4351338"/>
                </a:cubicBezTo>
                <a:cubicBezTo>
                  <a:pt x="2491715" y="4369346"/>
                  <a:pt x="2387934" y="4324608"/>
                  <a:pt x="2088705" y="4351338"/>
                </a:cubicBezTo>
                <a:cubicBezTo>
                  <a:pt x="1789476" y="4378068"/>
                  <a:pt x="1812003" y="4338856"/>
                  <a:pt x="1640345" y="4351338"/>
                </a:cubicBezTo>
                <a:cubicBezTo>
                  <a:pt x="1468687" y="4363820"/>
                  <a:pt x="1288609" y="4320904"/>
                  <a:pt x="1191984" y="4351338"/>
                </a:cubicBezTo>
                <a:cubicBezTo>
                  <a:pt x="1095359" y="4381772"/>
                  <a:pt x="866394" y="4304441"/>
                  <a:pt x="678009" y="4351338"/>
                </a:cubicBezTo>
                <a:cubicBezTo>
                  <a:pt x="489624" y="4398235"/>
                  <a:pt x="309062" y="4323171"/>
                  <a:pt x="0" y="4351338"/>
                </a:cubicBezTo>
                <a:cubicBezTo>
                  <a:pt x="-35931" y="4261670"/>
                  <a:pt x="34773" y="4037729"/>
                  <a:pt x="0" y="3937961"/>
                </a:cubicBezTo>
                <a:cubicBezTo>
                  <a:pt x="-34773" y="3838193"/>
                  <a:pt x="37725" y="3592752"/>
                  <a:pt x="0" y="3394044"/>
                </a:cubicBezTo>
                <a:cubicBezTo>
                  <a:pt x="-37725" y="3195336"/>
                  <a:pt x="53436" y="3023884"/>
                  <a:pt x="0" y="2806613"/>
                </a:cubicBezTo>
                <a:cubicBezTo>
                  <a:pt x="-53436" y="2589342"/>
                  <a:pt x="34913" y="2568563"/>
                  <a:pt x="0" y="2349723"/>
                </a:cubicBezTo>
                <a:cubicBezTo>
                  <a:pt x="-34913" y="2130883"/>
                  <a:pt x="336" y="2004890"/>
                  <a:pt x="0" y="1849319"/>
                </a:cubicBezTo>
                <a:cubicBezTo>
                  <a:pt x="-336" y="1693748"/>
                  <a:pt x="33907" y="1538234"/>
                  <a:pt x="0" y="1435942"/>
                </a:cubicBezTo>
                <a:cubicBezTo>
                  <a:pt x="-33907" y="1333650"/>
                  <a:pt x="6278" y="1066651"/>
                  <a:pt x="0" y="935538"/>
                </a:cubicBezTo>
                <a:cubicBezTo>
                  <a:pt x="-6278" y="804425"/>
                  <a:pt x="27408" y="371343"/>
                  <a:pt x="0" y="0"/>
                </a:cubicBezTo>
                <a:close/>
              </a:path>
            </a:pathLst>
          </a:cu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234508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7106BF8-A21B-C0A6-2B10-383AAB8EC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5843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Анализ оказания НМП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7D5C26C-7CBA-A9C4-DFDF-0DB386F69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327" y="1253330"/>
            <a:ext cx="9504947" cy="5484353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Работа НМП организована в Краснодарском крае с </a:t>
            </a:r>
            <a:r>
              <a:rPr lang="ru-RU" dirty="0">
                <a:solidFill>
                  <a:srgbClr val="FF0000"/>
                </a:solidFill>
              </a:rPr>
              <a:t>2009 </a:t>
            </a:r>
            <a:r>
              <a:rPr lang="ru-RU" dirty="0"/>
              <a:t>года в рамках пилотных учреждений</a:t>
            </a:r>
          </a:p>
          <a:p>
            <a:r>
              <a:rPr lang="ru-RU" dirty="0"/>
              <a:t>С 2010 года бригады НМП организованы во всех поликлиниках г. Краснодар</a:t>
            </a:r>
          </a:p>
          <a:p>
            <a:r>
              <a:rPr lang="ru-RU" dirty="0"/>
              <a:t>За 2010 год в среднем в день каждой бригадой НМП обслужено 8 вызовов</a:t>
            </a:r>
          </a:p>
          <a:p>
            <a:r>
              <a:rPr lang="ru-RU" dirty="0"/>
              <a:t>В настоящее время во всех муниципальных образованиях Краснодарского края организованы отделения и кабинеты НМП, оказывающие данный вид помощи, включая праздничные и выходные дни.</a:t>
            </a:r>
          </a:p>
          <a:p>
            <a:r>
              <a:rPr lang="ru-RU" dirty="0"/>
              <a:t>Всего в 2024 году в </a:t>
            </a:r>
            <a:r>
              <a:rPr lang="ru-RU" dirty="0" err="1"/>
              <a:t>г.Краснодар</a:t>
            </a:r>
            <a:r>
              <a:rPr lang="ru-RU" dirty="0"/>
              <a:t> зарегистрировано </a:t>
            </a:r>
            <a:r>
              <a:rPr lang="ru-RU" b="1" dirty="0">
                <a:solidFill>
                  <a:srgbClr val="FF0000"/>
                </a:solidFill>
              </a:rPr>
              <a:t>вызовов СМП 423 541</a:t>
            </a:r>
            <a:r>
              <a:rPr lang="ru-RU" dirty="0"/>
              <a:t>, </a:t>
            </a:r>
            <a:r>
              <a:rPr lang="ru-RU" b="1" dirty="0">
                <a:solidFill>
                  <a:srgbClr val="FF0000"/>
                </a:solidFill>
              </a:rPr>
              <a:t>из них 24,3% передано</a:t>
            </a:r>
            <a:r>
              <a:rPr lang="ru-RU" dirty="0"/>
              <a:t> в поликлинические учреждения </a:t>
            </a:r>
            <a:r>
              <a:rPr lang="ru-RU" b="1" dirty="0">
                <a:solidFill>
                  <a:srgbClr val="FF0000"/>
                </a:solidFill>
              </a:rPr>
              <a:t>для оказания НМП (103 080)</a:t>
            </a:r>
            <a:r>
              <a:rPr lang="ru-RU" dirty="0"/>
              <a:t>, что составляет </a:t>
            </a:r>
            <a:r>
              <a:rPr lang="ru-RU" b="1" dirty="0">
                <a:solidFill>
                  <a:srgbClr val="FF0000"/>
                </a:solidFill>
              </a:rPr>
              <a:t>в среднем от 8 до 20 вызовов в день </a:t>
            </a:r>
            <a:r>
              <a:rPr lang="ru-RU" dirty="0"/>
              <a:t>(в зависимости от сезонности и численности прикрепленного населения)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F136984-8BE3-4683-B473-FDC5084A09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-2991" r="65273"/>
          <a:stretch/>
        </p:blipFill>
        <p:spPr>
          <a:xfrm>
            <a:off x="9200147" y="2021305"/>
            <a:ext cx="2699084" cy="493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2492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C8E4C9-C980-148D-6315-1E1242A76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58740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Схема оказания неотложной помощи в ГП№7 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013B41A0-028D-6C76-AD6A-646B174A52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87377463"/>
              </p:ext>
            </p:extLst>
          </p:nvPr>
        </p:nvGraphicFramePr>
        <p:xfrm>
          <a:off x="300789" y="956492"/>
          <a:ext cx="11682664" cy="5536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789194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B2AF00-4FF0-03AB-13D0-46049F175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1938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Колл центр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F9DF889-F115-C146-F728-CB091E70C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6478"/>
            <a:ext cx="5093368" cy="4895849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В среднем в день принимается около 700 звонков</a:t>
            </a:r>
          </a:p>
          <a:p>
            <a:r>
              <a:rPr lang="ru-RU" dirty="0"/>
              <a:t>Одновременно работает 3 обученных специалиста</a:t>
            </a:r>
          </a:p>
          <a:p>
            <a:r>
              <a:rPr lang="ru-RU" dirty="0"/>
              <a:t>Запись на прием</a:t>
            </a:r>
          </a:p>
          <a:p>
            <a:r>
              <a:rPr lang="ru-RU" dirty="0"/>
              <a:t>Вызов врача на дом</a:t>
            </a:r>
          </a:p>
          <a:p>
            <a:r>
              <a:rPr lang="ru-RU" dirty="0"/>
              <a:t>Вызов НМП</a:t>
            </a:r>
          </a:p>
          <a:p>
            <a:r>
              <a:rPr lang="ru-RU" dirty="0" err="1"/>
              <a:t>Проактивное</a:t>
            </a:r>
            <a:r>
              <a:rPr lang="ru-RU" dirty="0"/>
              <a:t> приглашение пациентов (ДОГВН, приоритетные группы диспансерного наблюдения, </a:t>
            </a:r>
            <a:r>
              <a:rPr lang="ru-RU" dirty="0" err="1"/>
              <a:t>диспасеризация</a:t>
            </a:r>
            <a:r>
              <a:rPr lang="ru-RU" dirty="0"/>
              <a:t> участников СВО и репродуктивного здоровья)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A3D35A2-33BD-F89F-8F05-57AF9E29261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25881" y="365126"/>
            <a:ext cx="4781372" cy="315802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4A9DF00-0241-C48F-FCA2-C7D39082133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31568" y="3248840"/>
            <a:ext cx="4859431" cy="324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5443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C8E4C9-C980-148D-6315-1E1242A76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58740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Схема оказания неотложной помощи в ГП№7 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013B41A0-028D-6C76-AD6A-646B174A52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936388509"/>
              </p:ext>
            </p:extLst>
          </p:nvPr>
        </p:nvGraphicFramePr>
        <p:xfrm>
          <a:off x="300789" y="956492"/>
          <a:ext cx="11682664" cy="5191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4194724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634D4F9-FF36-18F5-2C9E-B0DD22AEB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3970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Оказание НМП в ГБУЗ ГП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№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7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45DA2D9-14F4-0C0F-9C71-BC0970C33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8400" y="1287379"/>
            <a:ext cx="5763126" cy="5205495"/>
          </a:xfrm>
        </p:spPr>
        <p:txBody>
          <a:bodyPr>
            <a:normAutofit/>
          </a:bodyPr>
          <a:lstStyle/>
          <a:p>
            <a:r>
              <a:rPr lang="ru-RU" dirty="0"/>
              <a:t>Прикрепленное население 60 065 взрослого населения</a:t>
            </a:r>
          </a:p>
          <a:p>
            <a:r>
              <a:rPr lang="ru-RU" dirty="0"/>
              <a:t>Всего терапевтических участков 33, все укомплектованы врачами терапевтами</a:t>
            </a:r>
          </a:p>
          <a:p>
            <a:r>
              <a:rPr lang="ru-RU" dirty="0"/>
              <a:t>Организована работа фельдшерских бригад по сменному графику 2/2 </a:t>
            </a:r>
          </a:p>
          <a:p>
            <a:r>
              <a:rPr lang="ru-RU" dirty="0"/>
              <a:t>при необходимости привлекаются врачебно-сестринские бригады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xmlns="" id="{E4927D0F-7975-A70F-4C23-CC5B7B9D3C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10AE423-9CD1-386C-BA68-8431429118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9395" t="34674" r="1" b="9171"/>
          <a:stretch/>
        </p:blipFill>
        <p:spPr>
          <a:xfrm>
            <a:off x="613610" y="1287380"/>
            <a:ext cx="5029200" cy="4788568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5D05D80-7A66-8AF1-D715-DD8D323A5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453" y="3890126"/>
            <a:ext cx="5029200" cy="29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65416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2814</TotalTime>
  <Words>925</Words>
  <Application>Microsoft Office PowerPoint</Application>
  <PresentationFormat>Произвольный</PresentationFormat>
  <Paragraphs>126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Нормативная база</vt:lpstr>
      <vt:lpstr>Слайд 4</vt:lpstr>
      <vt:lpstr>Анализ оказания НМП</vt:lpstr>
      <vt:lpstr>Схема оказания неотложной помощи в ГП№7 </vt:lpstr>
      <vt:lpstr>Колл центр</vt:lpstr>
      <vt:lpstr>Схема оказания неотложной помощи в ГП№7 </vt:lpstr>
      <vt:lpstr>Оказание НМП в ГБУЗ ГП№7 </vt:lpstr>
      <vt:lpstr>Оказание НМП в ГБУЗ ГП7 </vt:lpstr>
      <vt:lpstr>С 2021 года бригады НМП оснащены планшетом</vt:lpstr>
      <vt:lpstr>Оснащение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Важные организационные моменты</vt:lpstr>
      <vt:lpstr>Благодарю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Administrator</dc:creator>
  <cp:lastModifiedBy>Zara</cp:lastModifiedBy>
  <cp:revision>7</cp:revision>
  <dcterms:created xsi:type="dcterms:W3CDTF">2025-10-06T14:13:38Z</dcterms:created>
  <dcterms:modified xsi:type="dcterms:W3CDTF">2025-10-15T15:47:56Z</dcterms:modified>
</cp:coreProperties>
</file>