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86" r:id="rId2"/>
    <p:sldId id="2147379410" r:id="rId3"/>
    <p:sldId id="2147379355" r:id="rId4"/>
    <p:sldId id="2147379405" r:id="rId5"/>
    <p:sldId id="2147379409" r:id="rId6"/>
    <p:sldId id="2147379406" r:id="rId7"/>
    <p:sldId id="2147379349" r:id="rId8"/>
    <p:sldId id="2147379407" r:id="rId9"/>
    <p:sldId id="2147379357" r:id="rId10"/>
    <p:sldId id="2147379348" r:id="rId11"/>
    <p:sldId id="2147379435" r:id="rId12"/>
    <p:sldId id="2147379436" r:id="rId13"/>
    <p:sldId id="2147379438" r:id="rId14"/>
    <p:sldId id="2147379429" r:id="rId15"/>
    <p:sldId id="2147379361" r:id="rId16"/>
    <p:sldId id="2147379430" r:id="rId17"/>
    <p:sldId id="2147379428" r:id="rId18"/>
    <p:sldId id="2147379425" r:id="rId19"/>
    <p:sldId id="2147379432" r:id="rId20"/>
    <p:sldId id="2147379433" r:id="rId21"/>
    <p:sldId id="2147379418" r:id="rId22"/>
    <p:sldId id="2147379434" r:id="rId23"/>
  </p:sldIdLst>
  <p:sldSz cx="12192000" cy="6858000"/>
  <p:notesSz cx="6669088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37E"/>
    <a:srgbClr val="FF9933"/>
    <a:srgbClr val="5A7F2F"/>
    <a:srgbClr val="5FFBFB"/>
    <a:srgbClr val="7E7E7E"/>
    <a:srgbClr val="B8D480"/>
    <a:srgbClr val="9AC33F"/>
    <a:srgbClr val="77AB3F"/>
    <a:srgbClr val="3E5D26"/>
    <a:srgbClr val="B9D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41" autoAdjust="0"/>
  </p:normalViewPr>
  <p:slideViewPr>
    <p:cSldViewPr snapToGrid="0">
      <p:cViewPr varScale="1">
        <p:scale>
          <a:sx n="159" d="100"/>
          <a:sy n="159" d="100"/>
        </p:scale>
        <p:origin x="150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9534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6" y="0"/>
            <a:ext cx="2889939" cy="495348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A7B22E13-2385-41DC-915F-C4BC62A6471F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51221"/>
            <a:ext cx="5335270" cy="3887361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9" cy="49534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6" y="9377318"/>
            <a:ext cx="2889939" cy="49534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24409ED9-4EE8-4D31-B28B-4F5EDE3FF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42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637394" y="6006115"/>
            <a:ext cx="5102096" cy="4914453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50863" y="1560513"/>
            <a:ext cx="7478713" cy="4208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406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637394" y="6006115"/>
            <a:ext cx="5102096" cy="4914453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50863" y="1560513"/>
            <a:ext cx="7478713" cy="4208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3038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637394" y="6006115"/>
            <a:ext cx="5102096" cy="4914453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50863" y="1560513"/>
            <a:ext cx="7478713" cy="4208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7121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637394" y="6006115"/>
            <a:ext cx="5102096" cy="4914453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50863" y="1560513"/>
            <a:ext cx="7478713" cy="4208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0628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637394" y="6006115"/>
            <a:ext cx="5102096" cy="4914453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50863" y="1560513"/>
            <a:ext cx="7478713" cy="4208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073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648960" y="5566406"/>
            <a:ext cx="5194686" cy="4554666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1446213"/>
            <a:ext cx="6934201" cy="3900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3642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637394" y="6006115"/>
            <a:ext cx="5102096" cy="4914453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50863" y="1560513"/>
            <a:ext cx="7478713" cy="4208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6006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637394" y="6006115"/>
            <a:ext cx="5102096" cy="4914453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50863" y="1560513"/>
            <a:ext cx="7478713" cy="4208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3725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637394" y="6006115"/>
            <a:ext cx="5102096" cy="4914453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50863" y="1560513"/>
            <a:ext cx="7478713" cy="4208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3394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637394" y="6006115"/>
            <a:ext cx="5102096" cy="4914453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50863" y="1560513"/>
            <a:ext cx="7478713" cy="4208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7137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637394" y="6006115"/>
            <a:ext cx="5102096" cy="4914453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50863" y="1560513"/>
            <a:ext cx="7478713" cy="4208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099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637394" y="6006115"/>
            <a:ext cx="5102096" cy="4914453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50863" y="1560513"/>
            <a:ext cx="7478713" cy="4208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8092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637394" y="6006115"/>
            <a:ext cx="5102096" cy="4914453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50863" y="1560513"/>
            <a:ext cx="7478713" cy="4208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6958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637394" y="6006115"/>
            <a:ext cx="5102096" cy="4914453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50863" y="1560513"/>
            <a:ext cx="7478713" cy="4208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44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637394" y="6006115"/>
            <a:ext cx="5102096" cy="4914453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50863" y="1560513"/>
            <a:ext cx="7478713" cy="4208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5533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637394" y="6006115"/>
            <a:ext cx="5102096" cy="4914453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50863" y="1560513"/>
            <a:ext cx="7478713" cy="4208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7438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637394" y="6006115"/>
            <a:ext cx="5102096" cy="4914453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50863" y="1560513"/>
            <a:ext cx="7478713" cy="4208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5197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637394" y="6006115"/>
            <a:ext cx="5102096" cy="4914453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50863" y="1560513"/>
            <a:ext cx="7478713" cy="4208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5465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637394" y="6006115"/>
            <a:ext cx="5102096" cy="4914453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50863" y="1560513"/>
            <a:ext cx="7478713" cy="4208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1380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637394" y="6006115"/>
            <a:ext cx="5102096" cy="4914453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50863" y="1560513"/>
            <a:ext cx="7478713" cy="4208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4563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4:notes"/>
          <p:cNvSpPr txBox="1">
            <a:spLocks noGrp="1"/>
          </p:cNvSpPr>
          <p:nvPr>
            <p:ph type="body" idx="1"/>
          </p:nvPr>
        </p:nvSpPr>
        <p:spPr>
          <a:xfrm>
            <a:off x="637394" y="6006115"/>
            <a:ext cx="5102096" cy="4914453"/>
          </a:xfrm>
          <a:prstGeom prst="rect">
            <a:avLst/>
          </a:prstGeom>
        </p:spPr>
        <p:txBody>
          <a:bodyPr spcFirstLastPara="1" wrap="square" lIns="92100" tIns="46050" rIns="92100" bIns="46050" anchor="t" anchorCtr="0">
            <a:noAutofit/>
          </a:bodyPr>
          <a:lstStyle/>
          <a:p>
            <a:endParaRPr/>
          </a:p>
        </p:txBody>
      </p:sp>
      <p:sp>
        <p:nvSpPr>
          <p:cNvPr id="423" name="Google Shape;4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50863" y="1560513"/>
            <a:ext cx="7478713" cy="4208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090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3003" y="2470974"/>
            <a:ext cx="8138997" cy="2045464"/>
          </a:xfrm>
          <a:prstGeom prst="rect">
            <a:avLst/>
          </a:prstGeom>
        </p:spPr>
        <p:txBody>
          <a:bodyPr anchor="b"/>
          <a:lstStyle>
            <a:lvl1pPr algn="l">
              <a:defRPr sz="5400" b="1">
                <a:solidFill>
                  <a:schemeClr val="accent6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53002" y="4879150"/>
            <a:ext cx="3471747" cy="70497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6"/>
                </a:solidFill>
                <a:latin typeface="+mn-lt"/>
                <a:ea typeface="Source Serif Pro" panose="020406030504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65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011" y="201564"/>
            <a:ext cx="9950789" cy="47947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4499-5E5F-4117-9C30-AF3BAEFAD723}" type="datetimeFigureOut">
              <a:rPr lang="ru-RU" smtClean="0"/>
              <a:t>15.10.2025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28A3-BFDA-4E33-927A-33AC2DF94B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73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4499-5E5F-4117-9C30-AF3BAEFAD723}" type="datetimeFigureOut">
              <a:rPr lang="ru-RU" smtClean="0"/>
              <a:t>15.10.2025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28A3-BFDA-4E33-927A-33AC2DF94B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84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360" y="212871"/>
            <a:ext cx="10627284" cy="99469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chemeClr val="accent6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03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4499-5E5F-4117-9C30-AF3BAEFAD723}" type="datetimeFigureOut">
              <a:rPr lang="ru-RU" smtClean="0"/>
              <a:t>15.10.2025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28A3-BFDA-4E33-927A-33AC2DF94B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37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553" y="0"/>
            <a:ext cx="10515600" cy="9851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4499-5E5F-4117-9C30-AF3BAEFAD723}" type="datetimeFigureOut">
              <a:rPr lang="ru-RU" smtClean="0"/>
              <a:t>15.10.2025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28A3-BFDA-4E33-927A-33AC2DF94B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88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870" y="136525"/>
            <a:ext cx="9840695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accent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4499-5E5F-4117-9C30-AF3BAEFAD723}" type="datetimeFigureOut">
              <a:rPr lang="ru-RU" smtClean="0"/>
              <a:t>15.10.2025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28A3-BFDA-4E33-927A-33AC2DF94B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75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D0C0087-BCB6-48C6-B9F8-D135D6B4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420" y="212870"/>
            <a:ext cx="10529562" cy="10226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chemeClr val="accent6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3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4499-5E5F-4117-9C30-AF3BAEFAD723}" type="datetimeFigureOut">
              <a:rPr lang="ru-RU" smtClean="0"/>
              <a:t>15.10.2025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28A3-BFDA-4E33-927A-33AC2DF94B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88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4499-5E5F-4117-9C30-AF3BAEFAD723}" type="datetimeFigureOut">
              <a:rPr lang="ru-RU" smtClean="0"/>
              <a:t>15.10.2025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28A3-BFDA-4E33-927A-33AC2DF94B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7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4499-5E5F-4117-9C30-AF3BAEFAD723}" type="datetimeFigureOut">
              <a:rPr lang="ru-RU" smtClean="0"/>
              <a:t>15.10.2025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28A3-BFDA-4E33-927A-33AC2DF94B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56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011" y="201564"/>
            <a:ext cx="9950789" cy="479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74499-5E5F-4117-9C30-AF3BAEFAD723}" type="datetimeFigureOut">
              <a:rPr lang="ru-RU" smtClean="0"/>
              <a:t>15.10.2025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F28A3-BFDA-4E33-927A-33AC2DF94B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07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4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32.svg"/><Relationship Id="rId3" Type="http://schemas.openxmlformats.org/officeDocument/2006/relationships/image" Target="../media/image25.png"/><Relationship Id="rId7" Type="http://schemas.openxmlformats.org/officeDocument/2006/relationships/image" Target="../media/image8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30.svg"/><Relationship Id="rId5" Type="http://schemas.openxmlformats.org/officeDocument/2006/relationships/image" Target="../media/image27.png"/><Relationship Id="rId15" Type="http://schemas.openxmlformats.org/officeDocument/2006/relationships/image" Target="../media/image5.svg"/><Relationship Id="rId10" Type="http://schemas.openxmlformats.org/officeDocument/2006/relationships/image" Target="../media/image29.png"/><Relationship Id="rId4" Type="http://schemas.openxmlformats.org/officeDocument/2006/relationships/image" Target="../media/image26.svg"/><Relationship Id="rId9" Type="http://schemas.openxmlformats.org/officeDocument/2006/relationships/image" Target="../media/image22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BBA18A-1ECC-470A-AB93-6AABBFA4C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67" y="4516438"/>
            <a:ext cx="8692896" cy="36271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C74798E-6CAB-4280-BBF6-DD63B8B73DE1}"/>
              </a:ext>
            </a:extLst>
          </p:cNvPr>
          <p:cNvSpPr txBox="1">
            <a:spLocks/>
          </p:cNvSpPr>
          <p:nvPr/>
        </p:nvSpPr>
        <p:spPr>
          <a:xfrm>
            <a:off x="3156155" y="2128838"/>
            <a:ext cx="903584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defRPr/>
            </a:pPr>
            <a:r>
              <a:rPr lang="ru-RU" sz="28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организации деятельности отделения (кабинета) неотложной медицинской помощи в медицинских организациях ПМСП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F07BAC4F-5FCE-4650-8A9E-9DD44B99BF1E}"/>
              </a:ext>
            </a:extLst>
          </p:cNvPr>
          <p:cNvSpPr txBox="1">
            <a:spLocks/>
          </p:cNvSpPr>
          <p:nvPr/>
        </p:nvSpPr>
        <p:spPr>
          <a:xfrm>
            <a:off x="3819832" y="5186169"/>
            <a:ext cx="8204587" cy="1345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Калашникова Марина Анатольевна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lvl="0" algn="r" fontAlgn="base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900">
                <a:solidFill>
                  <a:srgbClr val="70AD47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Начальник отдела мониторинга материальных и кадровых ресурсов </a:t>
            </a:r>
          </a:p>
          <a:p>
            <a:pPr lvl="0" algn="r" fontAlgn="base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900">
                <a:solidFill>
                  <a:srgbClr val="70AD47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Центра организационно-методического управления и </a:t>
            </a:r>
          </a:p>
          <a:p>
            <a:pPr lvl="0" algn="r" fontAlgn="base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900">
                <a:solidFill>
                  <a:srgbClr val="70AD47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анализа оказания медицинской помощи в регионах </a:t>
            </a:r>
          </a:p>
          <a:p>
            <a:pPr lvl="0" algn="r" fontAlgn="base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900">
                <a:solidFill>
                  <a:srgbClr val="70AD47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ФГБУ «НМИЦ ТПМ» Минздрава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2489612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6710DF2-9B71-4C67-95B2-5477A1AC4329}"/>
              </a:ext>
            </a:extLst>
          </p:cNvPr>
          <p:cNvSpPr/>
          <p:nvPr/>
        </p:nvSpPr>
        <p:spPr>
          <a:xfrm>
            <a:off x="2464130" y="4276651"/>
            <a:ext cx="9727870" cy="7600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33D1008-B987-4116-80FB-4996BC1F5AD0}"/>
              </a:ext>
            </a:extLst>
          </p:cNvPr>
          <p:cNvSpPr/>
          <p:nvPr/>
        </p:nvSpPr>
        <p:spPr>
          <a:xfrm>
            <a:off x="2464130" y="2553002"/>
            <a:ext cx="9727870" cy="7600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70D7956-3851-442B-B9ED-FB7694AC4005}"/>
              </a:ext>
            </a:extLst>
          </p:cNvPr>
          <p:cNvSpPr/>
          <p:nvPr/>
        </p:nvSpPr>
        <p:spPr>
          <a:xfrm>
            <a:off x="3856756" y="545572"/>
            <a:ext cx="8327258" cy="10649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88FBB-92DA-42E3-8A51-D2C90A8D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66" y="50057"/>
            <a:ext cx="10932334" cy="994696"/>
          </a:xfrm>
        </p:spPr>
        <p:txBody>
          <a:bodyPr/>
          <a:lstStyle/>
          <a:p>
            <a:pPr marL="0"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отделений (кабинетов) НМП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EB4A1FE-0447-40B3-BD20-4F75B22B59B3}"/>
              </a:ext>
            </a:extLst>
          </p:cNvPr>
          <p:cNvSpPr/>
          <p:nvPr/>
        </p:nvSpPr>
        <p:spPr>
          <a:xfrm>
            <a:off x="3870700" y="456042"/>
            <a:ext cx="82899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8AA3F">
                  <a:lumMod val="75000"/>
                </a:srgb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 целях повышения эффективности оказания первичной медико-санитарной помощи при внезапных острых заболеваниях, состояниях, обострении хронических заболеваний, неопасных для жизни пациента и не требующих экстренной медицинской помощи,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в структуре медицинских организаций может организовываться отделение (кабинет) неотложной медицинской помощи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FF2A3D-8178-4E3A-9FDA-0E86F759E647}"/>
              </a:ext>
            </a:extLst>
          </p:cNvPr>
          <p:cNvSpPr/>
          <p:nvPr/>
        </p:nvSpPr>
        <p:spPr>
          <a:xfrm>
            <a:off x="3876321" y="1585994"/>
            <a:ext cx="8315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>
                <a:solidFill>
                  <a:schemeClr val="accent1">
                    <a:lumMod val="50000"/>
                  </a:schemeClr>
                </a:solidFill>
              </a:rPr>
              <a:t>В медицинской организации с численностью принятого на обслуживание взрослого населения 10 000 человек и более рекомендуется создание Кабинета, а с численностью принятого на обслуживание взрослого населения более 20 000 человек рекомендуется создание Отделения.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0BCC75-83D5-41D6-9742-9FA443C750E3}"/>
              </a:ext>
            </a:extLst>
          </p:cNvPr>
          <p:cNvSpPr/>
          <p:nvPr/>
        </p:nvSpPr>
        <p:spPr>
          <a:xfrm>
            <a:off x="3860961" y="2531168"/>
            <a:ext cx="83156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Работа поликлиники должна организовываться по сменному графику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обеспечивающему оказание медицинской помощи в течение всего дня, а также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предусматривать оказание неотложной медицинской помощи в выходные и праздничные дни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4B36DC-F538-4FFB-8751-B45CC95EB186}"/>
              </a:ext>
            </a:extLst>
          </p:cNvPr>
          <p:cNvSpPr/>
          <p:nvPr/>
        </p:nvSpPr>
        <p:spPr>
          <a:xfrm>
            <a:off x="3849076" y="3350674"/>
            <a:ext cx="8333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Отделение (кабинет) неотложной медицинской помощи является структурным подразделением МО ПМСП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и организуется для оказания медицинской помощи при внезапных острых заболеваниях, состояниях, обострении хронических заболеваний, неопасных для жизни и не требующих экстренной медицинской помощи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6AE492-18F3-4DAE-8F5D-DA52CF64394A}"/>
              </a:ext>
            </a:extLst>
          </p:cNvPr>
          <p:cNvSpPr/>
          <p:nvPr/>
        </p:nvSpPr>
        <p:spPr>
          <a:xfrm>
            <a:off x="3856756" y="5080214"/>
            <a:ext cx="83352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8AA3F">
                  <a:lumMod val="75000"/>
                </a:srgbClr>
              </a:buClr>
            </a:pPr>
            <a:r>
              <a:rPr lang="ru-RU" sz="1400" b="1">
                <a:solidFill>
                  <a:schemeClr val="accent1">
                    <a:lumMod val="50000"/>
                  </a:schemeClr>
                </a:solidFill>
              </a:rPr>
              <a:t>В Отделении (кабинете) первичная доврачебная медико-санитарная помощь</a:t>
            </a:r>
            <a:r>
              <a:rPr lang="ru-RU" sz="1400">
                <a:solidFill>
                  <a:schemeClr val="accent1">
                    <a:lumMod val="50000"/>
                  </a:schemeClr>
                </a:solidFill>
              </a:rPr>
              <a:t> в неотложной форме</a:t>
            </a:r>
            <a:r>
              <a:rPr lang="ru-RU" sz="1400" b="1">
                <a:solidFill>
                  <a:schemeClr val="accent1">
                    <a:lumMod val="50000"/>
                  </a:schemeClr>
                </a:solidFill>
              </a:rPr>
              <a:t> может оказываться фельдшером, медицинской сестрой общей практики </a:t>
            </a:r>
            <a:r>
              <a:rPr lang="ru-RU" sz="1400">
                <a:solidFill>
                  <a:schemeClr val="accent1">
                    <a:lumMod val="50000"/>
                  </a:schemeClr>
                </a:solidFill>
              </a:rPr>
              <a:t>(медицинским братом общей практики), </a:t>
            </a:r>
            <a:r>
              <a:rPr lang="ru-RU" sz="1400" b="1">
                <a:solidFill>
                  <a:schemeClr val="accent1">
                    <a:lumMod val="50000"/>
                  </a:schemeClr>
                </a:solidFill>
              </a:rPr>
              <a:t>медицинской сестрой врача общей практики (семейного врача) </a:t>
            </a:r>
            <a:r>
              <a:rPr lang="ru-RU" sz="1400">
                <a:solidFill>
                  <a:schemeClr val="accent1">
                    <a:lumMod val="50000"/>
                  </a:schemeClr>
                </a:solidFill>
              </a:rPr>
              <a:t>(медицинским братом врача общей практики (семейного врача)</a:t>
            </a:r>
            <a:r>
              <a:rPr lang="ru-RU" sz="1400" b="1">
                <a:solidFill>
                  <a:schemeClr val="accent1">
                    <a:lumMod val="50000"/>
                  </a:schemeClr>
                </a:solidFill>
              </a:rPr>
              <a:t>, медицинской сестрой </a:t>
            </a:r>
            <a:r>
              <a:rPr lang="ru-RU" sz="1400">
                <a:solidFill>
                  <a:schemeClr val="accent1">
                    <a:lumMod val="50000"/>
                  </a:schemeClr>
                </a:solidFill>
              </a:rPr>
              <a:t>(медицинским братом)</a:t>
            </a:r>
            <a:r>
              <a:rPr lang="ru-RU" sz="1400" b="1">
                <a:solidFill>
                  <a:schemeClr val="accent1">
                    <a:lumMod val="50000"/>
                  </a:schemeClr>
                </a:solidFill>
              </a:rPr>
              <a:t>, а первичная врачебная медико-санитарная помощь и первичная специализированная медико-санитарная помощь </a:t>
            </a:r>
            <a:r>
              <a:rPr lang="ru-RU" sz="1400">
                <a:solidFill>
                  <a:schemeClr val="accent1">
                    <a:lumMod val="50000"/>
                  </a:schemeClr>
                </a:solidFill>
              </a:rPr>
              <a:t>в неотложной форме –</a:t>
            </a:r>
            <a:r>
              <a:rPr lang="ru-RU" sz="1400" b="1">
                <a:solidFill>
                  <a:schemeClr val="accent1">
                    <a:lumMod val="50000"/>
                  </a:schemeClr>
                </a:solidFill>
              </a:rPr>
              <a:t> врачами-специалистами.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74844E5-7E7F-4D49-B36E-581D45D80F73}"/>
              </a:ext>
            </a:extLst>
          </p:cNvPr>
          <p:cNvSpPr/>
          <p:nvPr/>
        </p:nvSpPr>
        <p:spPr>
          <a:xfrm>
            <a:off x="3853228" y="4276651"/>
            <a:ext cx="8307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8AA3F">
                  <a:lumMod val="75000"/>
                </a:srgbClr>
              </a:buClr>
            </a:pPr>
            <a:r>
              <a:rPr lang="ru-RU" sz="1400" b="1">
                <a:solidFill>
                  <a:schemeClr val="accent1">
                    <a:lumMod val="50000"/>
                  </a:schemeClr>
                </a:solidFill>
              </a:rPr>
              <a:t>Оказание Отделением (кабинетом) медицинской помощи в неотложной форме </a:t>
            </a:r>
            <a:r>
              <a:rPr lang="ru-RU" sz="1400">
                <a:solidFill>
                  <a:schemeClr val="accent1">
                    <a:lumMod val="50000"/>
                  </a:schemeClr>
                </a:solidFill>
              </a:rPr>
              <a:t>лицам, обратившимся с признаками неотложных состояний,</a:t>
            </a:r>
            <a:r>
              <a:rPr lang="ru-RU" sz="1400" b="1">
                <a:solidFill>
                  <a:schemeClr val="accent1">
                    <a:lumMod val="50000"/>
                  </a:schemeClr>
                </a:solidFill>
              </a:rPr>
              <a:t> может осуществляться в амбулаторных условиях в Отделении (кабинете) или на дому при вызове медицинского работника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1CB30C-DCE2-4011-9C2C-095E376667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2" t="1481"/>
          <a:stretch/>
        </p:blipFill>
        <p:spPr>
          <a:xfrm>
            <a:off x="265413" y="1135984"/>
            <a:ext cx="3512502" cy="52978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9" name="组合 165">
            <a:extLst>
              <a:ext uri="{FF2B5EF4-FFF2-40B4-BE49-F238E27FC236}">
                <a16:creationId xmlns:a16="http://schemas.microsoft.com/office/drawing/2014/main" id="{6425C374-7AA7-4E39-B2C3-C352B3A1C67D}"/>
              </a:ext>
            </a:extLst>
          </p:cNvPr>
          <p:cNvGrpSpPr/>
          <p:nvPr/>
        </p:nvGrpSpPr>
        <p:grpSpPr>
          <a:xfrm>
            <a:off x="1647390" y="487239"/>
            <a:ext cx="748552" cy="810982"/>
            <a:chOff x="6591300" y="1966752"/>
            <a:chExt cx="830580" cy="975045"/>
          </a:xfrm>
        </p:grpSpPr>
        <p:sp>
          <p:nvSpPr>
            <p:cNvPr id="42" name="任意多边形 166">
              <a:extLst>
                <a:ext uri="{FF2B5EF4-FFF2-40B4-BE49-F238E27FC236}">
                  <a16:creationId xmlns:a16="http://schemas.microsoft.com/office/drawing/2014/main" id="{7561EFEC-9B43-41AB-A221-A137C9E0AA56}"/>
                </a:ext>
              </a:extLst>
            </p:cNvPr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ysClr val="windowText" lastClr="000000">
                    <a:lumMod val="85000"/>
                    <a:lumOff val="15000"/>
                  </a:sysClr>
                </a:gs>
                <a:gs pos="7000">
                  <a:sysClr val="windowText" lastClr="000000">
                    <a:lumMod val="85000"/>
                    <a:lumOff val="15000"/>
                  </a:sys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" name="任意多边形 167">
              <a:extLst>
                <a:ext uri="{FF2B5EF4-FFF2-40B4-BE49-F238E27FC236}">
                  <a16:creationId xmlns:a16="http://schemas.microsoft.com/office/drawing/2014/main" id="{E76C4FB1-BAF5-476B-B6A0-F2FA92C27082}"/>
                </a:ext>
              </a:extLst>
            </p:cNvPr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 w="12700" cap="flat" cmpd="sng" algn="ctr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9000">
                    <a:sysClr val="window" lastClr="FFFFFF">
                      <a:lumMod val="85000"/>
                    </a:sysClr>
                  </a:gs>
                  <a:gs pos="35000">
                    <a:srgbClr val="C9C9C9"/>
                  </a:gs>
                  <a:gs pos="56000">
                    <a:sysClr val="window" lastClr="FFFFFF">
                      <a:lumMod val="50000"/>
                    </a:sysClr>
                  </a:gs>
                  <a:gs pos="22000">
                    <a:sysClr val="window" lastClr="FFFFFF">
                      <a:lumMod val="50000"/>
                    </a:sysClr>
                  </a:gs>
                  <a:gs pos="84000">
                    <a:sysClr val="window" lastClr="FFFFFF">
                      <a:lumMod val="50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黑体" panose="02010609060101010101" pitchFamily="49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153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88FBB-92DA-42E3-8A51-D2C90A8D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66" y="50057"/>
            <a:ext cx="10932334" cy="994696"/>
          </a:xfrm>
        </p:spPr>
        <p:txBody>
          <a:bodyPr/>
          <a:lstStyle/>
          <a:p>
            <a:pPr marL="0" lvl="0"/>
            <a:r>
              <a:rPr lang="ru-RU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отделений (кабинетов</a:t>
            </a:r>
            <a:r>
              <a:rPr lang="ru-RU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НМП*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D3FBB21-C026-48F0-9252-ED39914DC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910633"/>
              </p:ext>
            </p:extLst>
          </p:nvPr>
        </p:nvGraphicFramePr>
        <p:xfrm>
          <a:off x="629833" y="766928"/>
          <a:ext cx="10932334" cy="5579405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778684">
                  <a:extLst>
                    <a:ext uri="{9D8B030D-6E8A-4147-A177-3AD203B41FA5}">
                      <a16:colId xmlns:a16="http://schemas.microsoft.com/office/drawing/2014/main" val="2902141953"/>
                    </a:ext>
                  </a:extLst>
                </a:gridCol>
                <a:gridCol w="9048750">
                  <a:extLst>
                    <a:ext uri="{9D8B030D-6E8A-4147-A177-3AD203B41FA5}">
                      <a16:colId xmlns:a16="http://schemas.microsoft.com/office/drawing/2014/main" val="349705641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433640977"/>
                    </a:ext>
                  </a:extLst>
                </a:gridCol>
              </a:tblGrid>
              <a:tr h="275179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/>
                        <a:t>№ п/п</a:t>
                      </a:r>
                      <a:endParaRPr lang="ru-RU" b="1"/>
                    </a:p>
                  </a:txBody>
                  <a:tcPr marL="4895" marR="4895" marT="4895" marB="0" anchor="ctr">
                    <a:solidFill>
                      <a:srgbClr val="B7D3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/>
                        <a:t>Наименование медицинского изделия</a:t>
                      </a:r>
                      <a:endParaRPr lang="ru-RU" b="1"/>
                    </a:p>
                  </a:txBody>
                  <a:tcPr marL="4895" marR="4895" marT="4895" marB="0" anchor="ctr">
                    <a:solidFill>
                      <a:srgbClr val="B7D3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/>
                        <a:t>Количество, шт.</a:t>
                      </a:r>
                      <a:endParaRPr lang="ru-RU" b="1"/>
                    </a:p>
                  </a:txBody>
                  <a:tcPr marL="4895" marR="4895" marT="4895" marB="0" anchor="ctr">
                    <a:solidFill>
                      <a:srgbClr val="B7D3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24517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1.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Автоматический дефибриллятор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/>
                </a:tc>
                <a:extLst>
                  <a:ext uri="{0D108BD9-81ED-4DB2-BD59-A6C34878D82A}">
                    <a16:rowId xmlns:a16="http://schemas.microsoft.com/office/drawing/2014/main" val="149282172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2.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Анализатор глюкозы в крови (глюкометр)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63184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3.  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Аппарат для измерения артериального давления, в том числе для детей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/>
                </a:tc>
                <a:extLst>
                  <a:ext uri="{0D108BD9-81ED-4DB2-BD59-A6C34878D82A}">
                    <a16:rowId xmlns:a16="http://schemas.microsoft.com/office/drawing/2014/main" val="386990892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4.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Аспиратор электрический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49963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5.  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Весы медицинские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/>
                </a:tc>
                <a:extLst>
                  <a:ext uri="{0D108BD9-81ED-4DB2-BD59-A6C34878D82A}">
                    <a16:rowId xmlns:a16="http://schemas.microsoft.com/office/drawing/2014/main" val="39226675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6.    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Грелка медицинская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74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7.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Кушетка медицинская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/>
                </a:tc>
                <a:extLst>
                  <a:ext uri="{0D108BD9-81ED-4DB2-BD59-A6C34878D82A}">
                    <a16:rowId xmlns:a16="http://schemas.microsoft.com/office/drawing/2014/main" val="27871946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8.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Мешок Амбу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606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9.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Набор для проведения коникотомии одноразовый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/>
                </a:tc>
                <a:extLst>
                  <a:ext uri="{0D108BD9-81ED-4DB2-BD59-A6C34878D82A}">
                    <a16:rowId xmlns:a16="http://schemas.microsoft.com/office/drawing/2014/main" val="38001241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10.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Небулайзер компрессорный с комплектом масок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46103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11.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Ножницы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/>
                </a:tc>
                <a:extLst>
                  <a:ext uri="{0D108BD9-81ED-4DB2-BD59-A6C34878D82A}">
                    <a16:rowId xmlns:a16="http://schemas.microsoft.com/office/drawing/2014/main" val="18095255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12.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Носилки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36178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13.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Одеяло с подогревом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/>
                </a:tc>
                <a:extLst>
                  <a:ext uri="{0D108BD9-81ED-4DB2-BD59-A6C34878D82A}">
                    <a16:rowId xmlns:a16="http://schemas.microsoft.com/office/drawing/2014/main" val="6601813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14.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Осветитель налобный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83727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15.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Отоскоп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/>
                </a:tc>
                <a:extLst>
                  <a:ext uri="{0D108BD9-81ED-4DB2-BD59-A6C34878D82A}">
                    <a16:rowId xmlns:a16="http://schemas.microsoft.com/office/drawing/2014/main" val="16894426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16.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Офтальмологический фонарик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3526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17.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Пеленальный столик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/>
                </a:tc>
                <a:extLst>
                  <a:ext uri="{0D108BD9-81ED-4DB2-BD59-A6C34878D82A}">
                    <a16:rowId xmlns:a16="http://schemas.microsoft.com/office/drawing/2014/main" val="28267636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18.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Рефлектор лобный (Симановского)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3166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0C82155-8AC3-43DF-ABFA-9535FC7B078F}"/>
              </a:ext>
            </a:extLst>
          </p:cNvPr>
          <p:cNvSpPr txBox="1"/>
          <p:nvPr/>
        </p:nvSpPr>
        <p:spPr>
          <a:xfrm>
            <a:off x="3555913" y="6650028"/>
            <a:ext cx="83998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/>
              <a:t>*Планируемые изменения в марте 2026 года</a:t>
            </a:r>
          </a:p>
        </p:txBody>
      </p:sp>
    </p:spTree>
    <p:extLst>
      <p:ext uri="{BB962C8B-B14F-4D97-AF65-F5344CB8AC3E}">
        <p14:creationId xmlns:p14="http://schemas.microsoft.com/office/powerpoint/2010/main" val="2672928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88FBB-92DA-42E3-8A51-D2C90A8D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66" y="50057"/>
            <a:ext cx="10932334" cy="994696"/>
          </a:xfrm>
        </p:spPr>
        <p:txBody>
          <a:bodyPr/>
          <a:lstStyle/>
          <a:p>
            <a:pPr marL="0" lvl="0"/>
            <a:r>
              <a:rPr lang="ru-RU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отделений (кабинетов</a:t>
            </a:r>
            <a:r>
              <a:rPr lang="ru-RU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НМП*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D3FBB21-C026-48F0-9252-ED39914DC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36158"/>
              </p:ext>
            </p:extLst>
          </p:nvPr>
        </p:nvGraphicFramePr>
        <p:xfrm>
          <a:off x="629833" y="766928"/>
          <a:ext cx="10932334" cy="528061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778684">
                  <a:extLst>
                    <a:ext uri="{9D8B030D-6E8A-4147-A177-3AD203B41FA5}">
                      <a16:colId xmlns:a16="http://schemas.microsoft.com/office/drawing/2014/main" val="2902141953"/>
                    </a:ext>
                  </a:extLst>
                </a:gridCol>
                <a:gridCol w="9048750">
                  <a:extLst>
                    <a:ext uri="{9D8B030D-6E8A-4147-A177-3AD203B41FA5}">
                      <a16:colId xmlns:a16="http://schemas.microsoft.com/office/drawing/2014/main" val="349705641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433640977"/>
                    </a:ext>
                  </a:extLst>
                </a:gridCol>
              </a:tblGrid>
              <a:tr h="275179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/>
                        <a:t>№ п/п</a:t>
                      </a:r>
                      <a:endParaRPr lang="ru-RU" b="1"/>
                    </a:p>
                  </a:txBody>
                  <a:tcPr marL="4895" marR="4895" marT="4895" marB="0" anchor="ctr">
                    <a:solidFill>
                      <a:srgbClr val="B7D3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/>
                        <a:t>Наименование медицинского изделия</a:t>
                      </a:r>
                      <a:endParaRPr lang="ru-RU" b="1"/>
                    </a:p>
                  </a:txBody>
                  <a:tcPr marL="4895" marR="4895" marT="4895" marB="0" anchor="ctr">
                    <a:solidFill>
                      <a:srgbClr val="B7D3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/>
                        <a:t>Количество, шт.</a:t>
                      </a:r>
                      <a:endParaRPr lang="ru-RU" b="1"/>
                    </a:p>
                  </a:txBody>
                  <a:tcPr marL="4895" marR="4895" marT="4895" marB="0" anchor="ctr">
                    <a:solidFill>
                      <a:srgbClr val="B7D3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24517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19.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Роторасширитель одноразовый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2</a:t>
                      </a:r>
                    </a:p>
                  </a:txBody>
                  <a:tcPr marL="4895" marR="4895" marT="4895" marB="0"/>
                </a:tc>
                <a:extLst>
                  <a:ext uri="{0D108BD9-81ED-4DB2-BD59-A6C34878D82A}">
                    <a16:rowId xmlns:a16="http://schemas.microsoft.com/office/drawing/2014/main" val="39441140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20.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Сейф для хранения наркотических или психотропных лекарственных препаратов и лекарственных препаратов, содержащих сильнодействующие или ядовитые вещества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по необходимости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9081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21.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Секундомер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/>
                </a:tc>
                <a:extLst>
                  <a:ext uri="{0D108BD9-81ED-4DB2-BD59-A6C34878D82A}">
                    <a16:rowId xmlns:a16="http://schemas.microsoft.com/office/drawing/2014/main" val="2046214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22.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Стетофонендоскоп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18614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23.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Стол процедурный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/>
                </a:tc>
                <a:extLst>
                  <a:ext uri="{0D108BD9-81ED-4DB2-BD59-A6C34878D82A}">
                    <a16:rowId xmlns:a16="http://schemas.microsoft.com/office/drawing/2014/main" val="98906566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24.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Стерилизатор электрический средний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8545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25.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Термометр медицинский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/>
                </a:tc>
                <a:extLst>
                  <a:ext uri="{0D108BD9-81ED-4DB2-BD59-A6C34878D82A}">
                    <a16:rowId xmlns:a16="http://schemas.microsoft.com/office/drawing/2014/main" val="41490945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26.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Холодильник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2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59636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27.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Набор шин для транспортной иммобилизации конечностей и шейного отдела позвоночника (разной конструкции)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 набор</a:t>
                      </a:r>
                    </a:p>
                  </a:txBody>
                  <a:tcPr marL="4895" marR="4895" marT="4895" marB="0"/>
                </a:tc>
                <a:extLst>
                  <a:ext uri="{0D108BD9-81ED-4DB2-BD59-A6C34878D82A}">
                    <a16:rowId xmlns:a16="http://schemas.microsoft.com/office/drawing/2014/main" val="16746888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28.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Ширма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355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29.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Щит спинальный с устройством для фиксации головы, ренгенпрозрачный, амагнитный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/>
                </a:tc>
                <a:extLst>
                  <a:ext uri="{0D108BD9-81ED-4DB2-BD59-A6C34878D82A}">
                    <a16:rowId xmlns:a16="http://schemas.microsoft.com/office/drawing/2014/main" val="201329295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30.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Электрокардиограф портативный многоканальный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79975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31.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Языкодержатель</a:t>
                      </a:r>
                    </a:p>
                  </a:txBody>
                  <a:tcPr marL="4895" marR="4895" marT="4895" marB="0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ru-RU"/>
                        <a:t>1</a:t>
                      </a:r>
                    </a:p>
                  </a:txBody>
                  <a:tcPr marL="4895" marR="4895" marT="4895" marB="0"/>
                </a:tc>
                <a:extLst>
                  <a:ext uri="{0D108BD9-81ED-4DB2-BD59-A6C34878D82A}">
                    <a16:rowId xmlns:a16="http://schemas.microsoft.com/office/drawing/2014/main" val="389167409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F2AA3AE-2740-497B-9815-F3A83BEBFB5E}"/>
              </a:ext>
            </a:extLst>
          </p:cNvPr>
          <p:cNvSpPr txBox="1"/>
          <p:nvPr/>
        </p:nvSpPr>
        <p:spPr>
          <a:xfrm>
            <a:off x="3555913" y="6650028"/>
            <a:ext cx="83998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/>
              <a:t>*Планируемые изменения в марте 2026 года</a:t>
            </a:r>
          </a:p>
        </p:txBody>
      </p:sp>
    </p:spTree>
    <p:extLst>
      <p:ext uri="{BB962C8B-B14F-4D97-AF65-F5344CB8AC3E}">
        <p14:creationId xmlns:p14="http://schemas.microsoft.com/office/powerpoint/2010/main" val="3185013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88FBB-92DA-42E3-8A51-D2C90A8D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66" y="50057"/>
            <a:ext cx="10932334" cy="994696"/>
          </a:xfrm>
        </p:spPr>
        <p:txBody>
          <a:bodyPr/>
          <a:lstStyle/>
          <a:p>
            <a:pPr marL="0" lvl="0"/>
            <a:r>
              <a:rPr lang="ru-RU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Штатные нормативы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отделений (кабинетов</a:t>
            </a:r>
            <a:r>
              <a:rPr lang="ru-RU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НМП*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D3FBB21-C026-48F0-9252-ED39914DC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805310"/>
              </p:ext>
            </p:extLst>
          </p:nvPr>
        </p:nvGraphicFramePr>
        <p:xfrm>
          <a:off x="1259666" y="1395577"/>
          <a:ext cx="9847667" cy="3795547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701426">
                  <a:extLst>
                    <a:ext uri="{9D8B030D-6E8A-4147-A177-3AD203B41FA5}">
                      <a16:colId xmlns:a16="http://schemas.microsoft.com/office/drawing/2014/main" val="2902141953"/>
                    </a:ext>
                  </a:extLst>
                </a:gridCol>
                <a:gridCol w="4877858">
                  <a:extLst>
                    <a:ext uri="{9D8B030D-6E8A-4147-A177-3AD203B41FA5}">
                      <a16:colId xmlns:a16="http://schemas.microsoft.com/office/drawing/2014/main" val="3497056414"/>
                    </a:ext>
                  </a:extLst>
                </a:gridCol>
                <a:gridCol w="4268383">
                  <a:extLst>
                    <a:ext uri="{9D8B030D-6E8A-4147-A177-3AD203B41FA5}">
                      <a16:colId xmlns:a16="http://schemas.microsoft.com/office/drawing/2014/main" val="433640977"/>
                    </a:ext>
                  </a:extLst>
                </a:gridCol>
              </a:tblGrid>
              <a:tr h="902478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000"/>
                        <a:t>№ п/п</a:t>
                      </a:r>
                      <a:endParaRPr lang="ru-RU" sz="2000" b="1"/>
                    </a:p>
                  </a:txBody>
                  <a:tcPr marL="4895" marR="4895" marT="4895" marB="0" anchor="ctr">
                    <a:solidFill>
                      <a:srgbClr val="B7D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должности</a:t>
                      </a:r>
                    </a:p>
                  </a:txBody>
                  <a:tcPr marL="39370" marR="39370" marT="64770" marB="64770" anchor="ctr">
                    <a:solidFill>
                      <a:srgbClr val="B7D3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должностей</a:t>
                      </a:r>
                    </a:p>
                  </a:txBody>
                  <a:tcPr marL="39370" marR="39370" marT="64770" marB="64770" anchor="ctr">
                    <a:solidFill>
                      <a:srgbClr val="B7D3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245174"/>
                  </a:ext>
                </a:extLst>
              </a:tr>
              <a:tr h="1086507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1.</a:t>
                      </a:r>
                    </a:p>
                  </a:txBody>
                  <a:tcPr marL="4895" marR="4895" marT="489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Медицинская сестра общей практики (медицинский брат общей практики) или фельдшер</a:t>
                      </a:r>
                    </a:p>
                  </a:txBody>
                  <a:tcPr marL="4895" marR="4895" marT="489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/>
                        <a:t>1 должность</a:t>
                      </a:r>
                    </a:p>
                  </a:txBody>
                  <a:tcPr marL="4895" marR="4895" marT="4895" marB="0" anchor="ctr"/>
                </a:tc>
                <a:extLst>
                  <a:ext uri="{0D108BD9-81ED-4DB2-BD59-A6C34878D82A}">
                    <a16:rowId xmlns:a16="http://schemas.microsoft.com/office/drawing/2014/main" val="3944114039"/>
                  </a:ext>
                </a:extLst>
              </a:tr>
              <a:tr h="1806562"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/>
                        <a:t>2.</a:t>
                      </a:r>
                    </a:p>
                  </a:txBody>
                  <a:tcPr marL="4895" marR="4895" marT="489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ru-RU"/>
                        <a:t>Медицинская сестра (медицинский брат) или медицинская сестра врача общей практики (семейного врача) (медицинский брат врача общей практики (семейного врача) </a:t>
                      </a:r>
                    </a:p>
                  </a:txBody>
                  <a:tcPr marL="4895" marR="4895" marT="489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/>
                        <a:t>1 должность</a:t>
                      </a:r>
                    </a:p>
                  </a:txBody>
                  <a:tcPr marL="4895" marR="4895" marT="489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9081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0744C9-D6F1-45D8-AB78-97647FD05F3C}"/>
              </a:ext>
            </a:extLst>
          </p:cNvPr>
          <p:cNvSpPr txBox="1"/>
          <p:nvPr/>
        </p:nvSpPr>
        <p:spPr>
          <a:xfrm>
            <a:off x="3555913" y="6650028"/>
            <a:ext cx="83998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/>
              <a:t>*Планируемые изменения в марте 2026 года</a:t>
            </a:r>
          </a:p>
        </p:txBody>
      </p:sp>
    </p:spTree>
    <p:extLst>
      <p:ext uri="{BB962C8B-B14F-4D97-AF65-F5344CB8AC3E}">
        <p14:creationId xmlns:p14="http://schemas.microsoft.com/office/powerpoint/2010/main" val="1672664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88FBB-92DA-42E3-8A51-D2C90A8D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66" y="50057"/>
            <a:ext cx="10932334" cy="994696"/>
          </a:xfrm>
        </p:spPr>
        <p:txBody>
          <a:bodyPr/>
          <a:lstStyle/>
          <a:p>
            <a:pPr marL="0"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создания и условия функционирования структурного подразделения</a:t>
            </a:r>
          </a:p>
        </p:txBody>
      </p:sp>
      <p:sp>
        <p:nvSpPr>
          <p:cNvPr id="19" name="Isosceles Triangle 6">
            <a:extLst>
              <a:ext uri="{FF2B5EF4-FFF2-40B4-BE49-F238E27FC236}">
                <a16:creationId xmlns:a16="http://schemas.microsoft.com/office/drawing/2014/main" id="{2AC9FC3C-E016-4BDC-ADAE-9047836EAC3D}"/>
              </a:ext>
            </a:extLst>
          </p:cNvPr>
          <p:cNvSpPr/>
          <p:nvPr/>
        </p:nvSpPr>
        <p:spPr>
          <a:xfrm rot="3600000" flipV="1">
            <a:off x="5701226" y="2787647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Isosceles Triangle 6">
            <a:extLst>
              <a:ext uri="{FF2B5EF4-FFF2-40B4-BE49-F238E27FC236}">
                <a16:creationId xmlns:a16="http://schemas.microsoft.com/office/drawing/2014/main" id="{97B3935A-EE4C-44BA-849C-AC6F6D8DBD22}"/>
              </a:ext>
            </a:extLst>
          </p:cNvPr>
          <p:cNvSpPr/>
          <p:nvPr/>
        </p:nvSpPr>
        <p:spPr>
          <a:xfrm rot="18000000">
            <a:off x="5706864" y="4955983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75ABF91C-D698-4547-9A27-C70DFB1BA425}"/>
              </a:ext>
            </a:extLst>
          </p:cNvPr>
          <p:cNvSpPr/>
          <p:nvPr/>
        </p:nvSpPr>
        <p:spPr>
          <a:xfrm>
            <a:off x="1009923" y="4049015"/>
            <a:ext cx="4788000" cy="1980000"/>
          </a:xfrm>
          <a:prstGeom prst="rect">
            <a:avLst/>
          </a:prstGeom>
          <a:solidFill>
            <a:schemeClr val="bg1"/>
          </a:solidFill>
          <a:ln>
            <a:solidFill>
              <a:srgbClr val="5A7F2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Pentagon 34">
            <a:extLst>
              <a:ext uri="{FF2B5EF4-FFF2-40B4-BE49-F238E27FC236}">
                <a16:creationId xmlns:a16="http://schemas.microsoft.com/office/drawing/2014/main" id="{7AAC0946-F806-43DA-A9EF-EF618DBAB0B2}"/>
              </a:ext>
            </a:extLst>
          </p:cNvPr>
          <p:cNvSpPr/>
          <p:nvPr/>
        </p:nvSpPr>
        <p:spPr>
          <a:xfrm rot="10800000">
            <a:off x="4362588" y="3981199"/>
            <a:ext cx="1570374" cy="991548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Isosceles Triangle 6">
            <a:extLst>
              <a:ext uri="{FF2B5EF4-FFF2-40B4-BE49-F238E27FC236}">
                <a16:creationId xmlns:a16="http://schemas.microsoft.com/office/drawing/2014/main" id="{E0C37996-5911-4412-B66B-466B9755A13B}"/>
              </a:ext>
            </a:extLst>
          </p:cNvPr>
          <p:cNvSpPr/>
          <p:nvPr/>
        </p:nvSpPr>
        <p:spPr>
          <a:xfrm rot="14400000" flipV="1">
            <a:off x="6197112" y="4955984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00BD0E92-11E6-44E6-BF4B-4349B6AE3C36}"/>
              </a:ext>
            </a:extLst>
          </p:cNvPr>
          <p:cNvSpPr/>
          <p:nvPr/>
        </p:nvSpPr>
        <p:spPr>
          <a:xfrm flipV="1">
            <a:off x="6311880" y="4049015"/>
            <a:ext cx="4788000" cy="1980000"/>
          </a:xfrm>
          <a:prstGeom prst="rect">
            <a:avLst/>
          </a:prstGeom>
          <a:solidFill>
            <a:schemeClr val="bg1"/>
          </a:solidFill>
          <a:ln>
            <a:solidFill>
              <a:srgbClr val="5A7F2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Pentagon 37">
            <a:extLst>
              <a:ext uri="{FF2B5EF4-FFF2-40B4-BE49-F238E27FC236}">
                <a16:creationId xmlns:a16="http://schemas.microsoft.com/office/drawing/2014/main" id="{CE24A9E4-0699-4217-9798-EA9B264FE426}"/>
              </a:ext>
            </a:extLst>
          </p:cNvPr>
          <p:cNvSpPr/>
          <p:nvPr/>
        </p:nvSpPr>
        <p:spPr>
          <a:xfrm flipV="1">
            <a:off x="6186640" y="3981200"/>
            <a:ext cx="1570374" cy="991548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EDD8AAAB-AD05-4CED-B08B-0281B5CC4A42}"/>
              </a:ext>
            </a:extLst>
          </p:cNvPr>
          <p:cNvSpPr/>
          <p:nvPr/>
        </p:nvSpPr>
        <p:spPr>
          <a:xfrm flipV="1">
            <a:off x="1004284" y="1847742"/>
            <a:ext cx="4788000" cy="1980000"/>
          </a:xfrm>
          <a:prstGeom prst="rect">
            <a:avLst/>
          </a:prstGeom>
          <a:solidFill>
            <a:schemeClr val="bg1"/>
          </a:solidFill>
          <a:ln>
            <a:solidFill>
              <a:srgbClr val="5A7F2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Isosceles Triangle 6">
            <a:extLst>
              <a:ext uri="{FF2B5EF4-FFF2-40B4-BE49-F238E27FC236}">
                <a16:creationId xmlns:a16="http://schemas.microsoft.com/office/drawing/2014/main" id="{9815740A-72FA-4C78-B46F-69F7CF378119}"/>
              </a:ext>
            </a:extLst>
          </p:cNvPr>
          <p:cNvSpPr/>
          <p:nvPr/>
        </p:nvSpPr>
        <p:spPr>
          <a:xfrm rot="7200000">
            <a:off x="6191472" y="2787648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C4CE5605-13C9-4B65-9C39-D665FCF8E9A4}"/>
              </a:ext>
            </a:extLst>
          </p:cNvPr>
          <p:cNvSpPr/>
          <p:nvPr/>
        </p:nvSpPr>
        <p:spPr>
          <a:xfrm>
            <a:off x="6306241" y="1847743"/>
            <a:ext cx="4788000" cy="1980000"/>
          </a:xfrm>
          <a:prstGeom prst="rect">
            <a:avLst/>
          </a:prstGeom>
          <a:solidFill>
            <a:schemeClr val="bg1"/>
          </a:solidFill>
          <a:ln>
            <a:solidFill>
              <a:srgbClr val="5A7F2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Pentagon 41">
            <a:extLst>
              <a:ext uri="{FF2B5EF4-FFF2-40B4-BE49-F238E27FC236}">
                <a16:creationId xmlns:a16="http://schemas.microsoft.com/office/drawing/2014/main" id="{6EC90F4D-743B-49E8-BFE6-D1F3FC90BFA6}"/>
              </a:ext>
            </a:extLst>
          </p:cNvPr>
          <p:cNvSpPr/>
          <p:nvPr/>
        </p:nvSpPr>
        <p:spPr>
          <a:xfrm rot="10800000" flipV="1">
            <a:off x="4356948" y="2904010"/>
            <a:ext cx="1570374" cy="991548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Pentagon 42">
            <a:extLst>
              <a:ext uri="{FF2B5EF4-FFF2-40B4-BE49-F238E27FC236}">
                <a16:creationId xmlns:a16="http://schemas.microsoft.com/office/drawing/2014/main" id="{9DD5BA6A-5186-43B4-BC63-5BAC39DA0E64}"/>
              </a:ext>
            </a:extLst>
          </p:cNvPr>
          <p:cNvSpPr/>
          <p:nvPr/>
        </p:nvSpPr>
        <p:spPr>
          <a:xfrm>
            <a:off x="6181002" y="2904011"/>
            <a:ext cx="1570374" cy="991548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D2D8E0-A9FA-4585-A176-197F65DD4B73}"/>
              </a:ext>
            </a:extLst>
          </p:cNvPr>
          <p:cNvSpPr txBox="1"/>
          <p:nvPr/>
        </p:nvSpPr>
        <p:spPr>
          <a:xfrm>
            <a:off x="4979306" y="2892469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60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4A5732-03BF-44A6-890E-4126913584B7}"/>
              </a:ext>
            </a:extLst>
          </p:cNvPr>
          <p:cNvSpPr txBox="1"/>
          <p:nvPr/>
        </p:nvSpPr>
        <p:spPr>
          <a:xfrm>
            <a:off x="6336209" y="2892469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60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6DF84C-E686-4072-A810-810B24C06022}"/>
              </a:ext>
            </a:extLst>
          </p:cNvPr>
          <p:cNvSpPr txBox="1"/>
          <p:nvPr/>
        </p:nvSpPr>
        <p:spPr>
          <a:xfrm>
            <a:off x="4979306" y="3965039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60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1BCCEF-2E0F-4981-A07B-4AE02439B874}"/>
              </a:ext>
            </a:extLst>
          </p:cNvPr>
          <p:cNvSpPr txBox="1"/>
          <p:nvPr/>
        </p:nvSpPr>
        <p:spPr>
          <a:xfrm>
            <a:off x="6336209" y="3965039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60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Right Triangle 30">
            <a:extLst>
              <a:ext uri="{FF2B5EF4-FFF2-40B4-BE49-F238E27FC236}">
                <a16:creationId xmlns:a16="http://schemas.microsoft.com/office/drawing/2014/main" id="{8E354BBB-01DC-4C9A-AB47-1134F478B03C}"/>
              </a:ext>
            </a:extLst>
          </p:cNvPr>
          <p:cNvSpPr/>
          <p:nvPr/>
        </p:nvSpPr>
        <p:spPr>
          <a:xfrm rot="5400000">
            <a:off x="889338" y="1722068"/>
            <a:ext cx="914400" cy="9144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8" name="Right Triangle 31">
            <a:extLst>
              <a:ext uri="{FF2B5EF4-FFF2-40B4-BE49-F238E27FC236}">
                <a16:creationId xmlns:a16="http://schemas.microsoft.com/office/drawing/2014/main" id="{DB497C10-DFAC-4ED2-944F-A7539C8CDE29}"/>
              </a:ext>
            </a:extLst>
          </p:cNvPr>
          <p:cNvSpPr/>
          <p:nvPr/>
        </p:nvSpPr>
        <p:spPr>
          <a:xfrm rot="16200000">
            <a:off x="10325109" y="5283058"/>
            <a:ext cx="914400" cy="91440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Right Triangle 32">
            <a:extLst>
              <a:ext uri="{FF2B5EF4-FFF2-40B4-BE49-F238E27FC236}">
                <a16:creationId xmlns:a16="http://schemas.microsoft.com/office/drawing/2014/main" id="{AD835BDE-19C2-4C8A-84C8-14CC0915C0B8}"/>
              </a:ext>
            </a:extLst>
          </p:cNvPr>
          <p:cNvSpPr/>
          <p:nvPr/>
        </p:nvSpPr>
        <p:spPr>
          <a:xfrm rot="10800000">
            <a:off x="10325109" y="1722068"/>
            <a:ext cx="914400" cy="914400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0" name="Right Triangle 33">
            <a:extLst>
              <a:ext uri="{FF2B5EF4-FFF2-40B4-BE49-F238E27FC236}">
                <a16:creationId xmlns:a16="http://schemas.microsoft.com/office/drawing/2014/main" id="{AEAD2798-D98B-4F30-98F3-3E7FF80A9F71}"/>
              </a:ext>
            </a:extLst>
          </p:cNvPr>
          <p:cNvSpPr/>
          <p:nvPr/>
        </p:nvSpPr>
        <p:spPr>
          <a:xfrm>
            <a:off x="889338" y="5283058"/>
            <a:ext cx="914400" cy="914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6910E0FC-34F8-4610-91DD-18E61D3207E1}"/>
              </a:ext>
            </a:extLst>
          </p:cNvPr>
          <p:cNvSpPr/>
          <p:nvPr/>
        </p:nvSpPr>
        <p:spPr>
          <a:xfrm>
            <a:off x="1296499" y="1998394"/>
            <a:ext cx="4015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разделение потоков пациентов, обращающихся в МО в экстренной или неотложной форме, и пациентов, получающих </a:t>
            </a:r>
          </a:p>
          <a:p>
            <a:r>
              <a:rPr lang="ru-RU" dirty="0"/>
              <a:t>плановую медицинскую </a:t>
            </a:r>
          </a:p>
          <a:p>
            <a:r>
              <a:rPr lang="ru-RU" dirty="0"/>
              <a:t>помощь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AC25AA0-42D4-4F0D-AE40-D4728E046C28}"/>
              </a:ext>
            </a:extLst>
          </p:cNvPr>
          <p:cNvSpPr/>
          <p:nvPr/>
        </p:nvSpPr>
        <p:spPr>
          <a:xfrm>
            <a:off x="1297104" y="4380537"/>
            <a:ext cx="2662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снижение нагрузки на врача-терапевта участкового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22AEB20-2F60-44FE-9AFD-304891BA0321}"/>
              </a:ext>
            </a:extLst>
          </p:cNvPr>
          <p:cNvSpPr/>
          <p:nvPr/>
        </p:nvSpPr>
        <p:spPr>
          <a:xfrm>
            <a:off x="7008967" y="1999534"/>
            <a:ext cx="36875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повышение доступности приема врача-терапевта участкового за счет увеличения времени прием врача непосредственно в поликлинике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7063637-C071-4C11-8193-A8630E43EF3F}"/>
              </a:ext>
            </a:extLst>
          </p:cNvPr>
          <p:cNvSpPr/>
          <p:nvPr/>
        </p:nvSpPr>
        <p:spPr>
          <a:xfrm>
            <a:off x="6731404" y="4395494"/>
            <a:ext cx="39261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обеспечение </a:t>
            </a:r>
          </a:p>
          <a:p>
            <a:pPr algn="r"/>
            <a:r>
              <a:rPr lang="ru-RU" dirty="0"/>
              <a:t>преемственности между медицинскими организациями, оказывающими ПМСП, и службой скорой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3128463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96C41A16-10C6-41D4-AB08-7F03F3BD2D47}"/>
              </a:ext>
            </a:extLst>
          </p:cNvPr>
          <p:cNvSpPr txBox="1">
            <a:spLocks/>
          </p:cNvSpPr>
          <p:nvPr/>
        </p:nvSpPr>
        <p:spPr>
          <a:xfrm>
            <a:off x="1391397" y="88819"/>
            <a:ext cx="10666705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9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78AA3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Информированность населения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A27703-0334-417A-8707-F5BFBC619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650" y="3467873"/>
            <a:ext cx="2087165" cy="29518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8519419-8048-4693-A85E-74DAF3B1DC1B}"/>
              </a:ext>
            </a:extLst>
          </p:cNvPr>
          <p:cNvGrpSpPr/>
          <p:nvPr/>
        </p:nvGrpSpPr>
        <p:grpSpPr>
          <a:xfrm>
            <a:off x="346918" y="3176868"/>
            <a:ext cx="4075265" cy="3438394"/>
            <a:chOff x="247545" y="2994638"/>
            <a:chExt cx="4409836" cy="363163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0377BDE8-8D53-495A-BC00-3DD1BF53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545" y="2994638"/>
              <a:ext cx="4409836" cy="3631630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2CBD963-7906-4B42-8A1E-188BD03111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9455"/>
            <a:stretch/>
          </p:blipFill>
          <p:spPr>
            <a:xfrm>
              <a:off x="548874" y="3275068"/>
              <a:ext cx="3788510" cy="2226717"/>
            </a:xfrm>
            <a:prstGeom prst="rect">
              <a:avLst/>
            </a:prstGeom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244E4E-5006-4D52-96B5-3EEF9F4684EF}"/>
              </a:ext>
            </a:extLst>
          </p:cNvPr>
          <p:cNvSpPr/>
          <p:nvPr/>
        </p:nvSpPr>
        <p:spPr>
          <a:xfrm>
            <a:off x="229003" y="964009"/>
            <a:ext cx="54142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Доступность для населения с интерактивным подходом: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C0C0C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профилактика здорового образа жизни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C0C0C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диспансеризация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C0C0C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факторы риска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C0C0C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справочник заболеваний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C0C0C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медицинский навигатор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120A51-9C3A-4E61-9601-47BDB014B3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333"/>
          <a:stretch/>
        </p:blipFill>
        <p:spPr>
          <a:xfrm>
            <a:off x="6978169" y="3309643"/>
            <a:ext cx="4458094" cy="30889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C443C6-46D3-412B-AA8F-968A5401A3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3356" y="960068"/>
            <a:ext cx="2740463" cy="23122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DB3253-BAF5-42E3-87B5-96622B342A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4798" y="960067"/>
            <a:ext cx="2744463" cy="23122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AB4FA3-D372-4A99-AB39-59EBADC4F574}"/>
              </a:ext>
            </a:extLst>
          </p:cNvPr>
          <p:cNvSpPr txBox="1"/>
          <p:nvPr/>
        </p:nvSpPr>
        <p:spPr>
          <a:xfrm>
            <a:off x="6983759" y="2912260"/>
            <a:ext cx="2029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видеоролики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6634F-2A50-40E0-9894-0F1FA0FD00F0}"/>
              </a:ext>
            </a:extLst>
          </p:cNvPr>
          <p:cNvSpPr txBox="1"/>
          <p:nvPr/>
        </p:nvSpPr>
        <p:spPr>
          <a:xfrm>
            <a:off x="7071441" y="6380523"/>
            <a:ext cx="2029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плакаты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D492BDC-FFB2-4309-AD07-C4F5A98E6B2D}"/>
              </a:ext>
            </a:extLst>
          </p:cNvPr>
          <p:cNvGrpSpPr/>
          <p:nvPr/>
        </p:nvGrpSpPr>
        <p:grpSpPr>
          <a:xfrm>
            <a:off x="10985436" y="57989"/>
            <a:ext cx="1296453" cy="1205762"/>
            <a:chOff x="4655757" y="1282815"/>
            <a:chExt cx="1296453" cy="1205762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A87F6F03-968F-45F5-9DB6-8DBEAC8C5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182" y="1282815"/>
              <a:ext cx="919599" cy="919599"/>
            </a:xfrm>
            <a:prstGeom prst="rect">
              <a:avLst/>
            </a:prstGeom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9E57FE3-D6D9-4173-AFA0-AA46049CAF27}"/>
                </a:ext>
              </a:extLst>
            </p:cNvPr>
            <p:cNvSpPr/>
            <p:nvPr/>
          </p:nvSpPr>
          <p:spPr>
            <a:xfrm>
              <a:off x="4655757" y="2150023"/>
              <a:ext cx="12964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Информационные материалы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A5897FC-D179-4BC3-9F1C-52A620D577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73862" y="1458784"/>
            <a:ext cx="919598" cy="91959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F3BB2CB-C439-4817-92E2-C4782707C6CD}"/>
              </a:ext>
            </a:extLst>
          </p:cNvPr>
          <p:cNvSpPr/>
          <p:nvPr/>
        </p:nvSpPr>
        <p:spPr>
          <a:xfrm>
            <a:off x="11128217" y="2317300"/>
            <a:ext cx="1010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Сайт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«Так здорово»</a:t>
            </a:r>
          </a:p>
        </p:txBody>
      </p:sp>
    </p:spTree>
    <p:extLst>
      <p:ext uri="{BB962C8B-B14F-4D97-AF65-F5344CB8AC3E}">
        <p14:creationId xmlns:p14="http://schemas.microsoft.com/office/powerpoint/2010/main" val="589112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8170EB-DDAA-42FD-A9A5-AE58425D005B}"/>
              </a:ext>
            </a:extLst>
          </p:cNvPr>
          <p:cNvSpPr/>
          <p:nvPr/>
        </p:nvSpPr>
        <p:spPr>
          <a:xfrm>
            <a:off x="1267968" y="29063"/>
            <a:ext cx="10997184" cy="1054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Укладка для оказания ПМСП взрослым в неотложной форме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B86D11-0677-462E-B1B8-270A87B8C3C2}"/>
              </a:ext>
            </a:extLst>
          </p:cNvPr>
          <p:cNvSpPr/>
          <p:nvPr/>
        </p:nvSpPr>
        <p:spPr>
          <a:xfrm>
            <a:off x="4847854" y="1348349"/>
            <a:ext cx="3377346" cy="1780674"/>
          </a:xfrm>
          <a:prstGeom prst="rect">
            <a:avLst/>
          </a:prstGeom>
          <a:solidFill>
            <a:srgbClr val="B8D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6D4D24-07B6-44CC-9F18-DCDE225657A1}"/>
              </a:ext>
            </a:extLst>
          </p:cNvPr>
          <p:cNvSpPr/>
          <p:nvPr/>
        </p:nvSpPr>
        <p:spPr>
          <a:xfrm>
            <a:off x="8604190" y="1348349"/>
            <a:ext cx="3377346" cy="1780674"/>
          </a:xfrm>
          <a:prstGeom prst="rect">
            <a:avLst/>
          </a:prstGeom>
          <a:solidFill>
            <a:srgbClr val="B8D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86F3FF-3A4B-4E65-BC26-B7D952E112CB}"/>
              </a:ext>
            </a:extLst>
          </p:cNvPr>
          <p:cNvSpPr/>
          <p:nvPr/>
        </p:nvSpPr>
        <p:spPr>
          <a:xfrm>
            <a:off x="4847853" y="1459977"/>
            <a:ext cx="3377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Лекарственные </a:t>
            </a:r>
          </a:p>
          <a:p>
            <a:pPr algn="ctr"/>
            <a:r>
              <a:rPr lang="ru-RU" dirty="0"/>
              <a:t>препараты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D73D863-18C0-4669-9CF6-EE5D4188E744}"/>
              </a:ext>
            </a:extLst>
          </p:cNvPr>
          <p:cNvSpPr/>
          <p:nvPr/>
        </p:nvSpPr>
        <p:spPr>
          <a:xfrm>
            <a:off x="9399206" y="1459976"/>
            <a:ext cx="1787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Медицинские изделия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DAC1D9-40C1-47C6-A630-2DD97908F6BA}"/>
              </a:ext>
            </a:extLst>
          </p:cNvPr>
          <p:cNvSpPr txBox="1"/>
          <p:nvPr/>
        </p:nvSpPr>
        <p:spPr>
          <a:xfrm>
            <a:off x="5512398" y="2271012"/>
            <a:ext cx="2048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МНН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83F716-2448-4EBD-AD2A-3993FFBBEDD4}"/>
              </a:ext>
            </a:extLst>
          </p:cNvPr>
          <p:cNvSpPr txBox="1"/>
          <p:nvPr/>
        </p:nvSpPr>
        <p:spPr>
          <a:xfrm>
            <a:off x="9268734" y="2271012"/>
            <a:ext cx="2048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ед.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1C635F8-B3AB-4399-ACAA-E7402F925FE5}"/>
              </a:ext>
            </a:extLst>
          </p:cNvPr>
          <p:cNvSpPr/>
          <p:nvPr/>
        </p:nvSpPr>
        <p:spPr>
          <a:xfrm>
            <a:off x="4847853" y="3305252"/>
            <a:ext cx="70842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Укладка размещается в чехле (контейнере) с прочными замками (фиксаторами). Материал и конструкция чехла (контейнера) должны обеспечивать многократную дезинфекцию.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По истечении сроков годности лекарственные препараты для медицинского применения, медицинские изделия, которыми укомплектована укладка, подлежат списанию и уничтожению (утилизации) в соответствии с действующим законодательством Российской Федерации.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В случае использования лекарственных препаратов для медицинского применения, медицинских изделий, укладку необходимо пополнить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5B660C-976F-40D7-B647-BCD6E22B2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853"/>
          <a:stretch/>
        </p:blipFill>
        <p:spPr>
          <a:xfrm>
            <a:off x="92972" y="1348349"/>
            <a:ext cx="4648098" cy="4488780"/>
          </a:xfrm>
          <a:prstGeom prst="rect">
            <a:avLst/>
          </a:prstGeom>
          <a:ln>
            <a:solidFill>
              <a:srgbClr val="5A7F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E5AA87-46D5-4449-94CB-7D9737E65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6" y="5509651"/>
            <a:ext cx="1010653" cy="10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43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8170EB-DDAA-42FD-A9A5-AE58425D005B}"/>
              </a:ext>
            </a:extLst>
          </p:cNvPr>
          <p:cNvSpPr/>
          <p:nvPr/>
        </p:nvSpPr>
        <p:spPr>
          <a:xfrm>
            <a:off x="1267968" y="29063"/>
            <a:ext cx="10997184" cy="1054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 для оказания ПМСП взрослым в неотложной форме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12AD7D-C3D3-43DF-8870-303A6F7F0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809" y="705012"/>
            <a:ext cx="3840533" cy="2880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F42DC7-FAFF-4AB1-A86D-6C25AE95D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809" y="3673664"/>
            <a:ext cx="3845298" cy="28804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6554C34-318A-4D2E-A525-55CFD46D6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59" y="1426153"/>
            <a:ext cx="952682" cy="95268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7C6F64-D986-49B1-9B9F-6C23FA87044E}"/>
              </a:ext>
            </a:extLst>
          </p:cNvPr>
          <p:cNvSpPr/>
          <p:nvPr/>
        </p:nvSpPr>
        <p:spPr>
          <a:xfrm>
            <a:off x="2064969" y="1412264"/>
            <a:ext cx="3735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количества автомобилей </a:t>
            </a:r>
          </a:p>
        </p:txBody>
      </p:sp>
      <p:sp>
        <p:nvSpPr>
          <p:cNvPr id="26" name="Isosceles Triangle 6">
            <a:extLst>
              <a:ext uri="{FF2B5EF4-FFF2-40B4-BE49-F238E27FC236}">
                <a16:creationId xmlns:a16="http://schemas.microsoft.com/office/drawing/2014/main" id="{8E5CF4D4-32A0-43E1-A4F2-E25EBA62124C}"/>
              </a:ext>
            </a:extLst>
          </p:cNvPr>
          <p:cNvSpPr/>
          <p:nvPr/>
        </p:nvSpPr>
        <p:spPr>
          <a:xfrm rot="3600000" flipV="1">
            <a:off x="3409248" y="4824833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C71A736A-0533-4232-A293-18D48A6B414E}"/>
              </a:ext>
            </a:extLst>
          </p:cNvPr>
          <p:cNvSpPr/>
          <p:nvPr/>
        </p:nvSpPr>
        <p:spPr>
          <a:xfrm flipV="1">
            <a:off x="240006" y="2396528"/>
            <a:ext cx="3223949" cy="3457953"/>
          </a:xfrm>
          <a:prstGeom prst="rect">
            <a:avLst/>
          </a:prstGeom>
          <a:solidFill>
            <a:schemeClr val="bg1"/>
          </a:solidFill>
          <a:ln>
            <a:solidFill>
              <a:srgbClr val="5A7F2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Pentagon 41">
            <a:extLst>
              <a:ext uri="{FF2B5EF4-FFF2-40B4-BE49-F238E27FC236}">
                <a16:creationId xmlns:a16="http://schemas.microsoft.com/office/drawing/2014/main" id="{36590AD6-5423-4A85-99ED-81F26E401BFB}"/>
              </a:ext>
            </a:extLst>
          </p:cNvPr>
          <p:cNvSpPr/>
          <p:nvPr/>
        </p:nvSpPr>
        <p:spPr>
          <a:xfrm rot="10800000" flipV="1">
            <a:off x="2064970" y="4941196"/>
            <a:ext cx="1570374" cy="991548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3CA78E-A8C8-4409-A734-6AF5750212AB}"/>
              </a:ext>
            </a:extLst>
          </p:cNvPr>
          <p:cNvSpPr txBox="1"/>
          <p:nvPr/>
        </p:nvSpPr>
        <p:spPr>
          <a:xfrm>
            <a:off x="2687328" y="4929655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60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Right Triangle 30">
            <a:extLst>
              <a:ext uri="{FF2B5EF4-FFF2-40B4-BE49-F238E27FC236}">
                <a16:creationId xmlns:a16="http://schemas.microsoft.com/office/drawing/2014/main" id="{E0128EC4-22E9-4615-A1F2-1988DB6F2CEC}"/>
              </a:ext>
            </a:extLst>
          </p:cNvPr>
          <p:cNvSpPr/>
          <p:nvPr/>
        </p:nvSpPr>
        <p:spPr>
          <a:xfrm rot="5400000">
            <a:off x="125060" y="2270855"/>
            <a:ext cx="914400" cy="9144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781D4E-33EB-4FAC-9F54-5457109D4880}"/>
              </a:ext>
            </a:extLst>
          </p:cNvPr>
          <p:cNvSpPr/>
          <p:nvPr/>
        </p:nvSpPr>
        <p:spPr>
          <a:xfrm>
            <a:off x="240006" y="2768900"/>
            <a:ext cx="322394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при доле 50% и более </a:t>
            </a:r>
          </a:p>
          <a:p>
            <a:pPr algn="ctr"/>
            <a:r>
              <a:rPr lang="ru-RU" sz="1400" dirty="0"/>
              <a:t>НМП на дому от общего объема оказанной НМП 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 машины 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10 000 населения</a:t>
            </a:r>
            <a:endParaRPr lang="ru-RU" sz="3200" dirty="0"/>
          </a:p>
        </p:txBody>
      </p:sp>
      <p:sp>
        <p:nvSpPr>
          <p:cNvPr id="32" name="Isosceles Triangle 6">
            <a:extLst>
              <a:ext uri="{FF2B5EF4-FFF2-40B4-BE49-F238E27FC236}">
                <a16:creationId xmlns:a16="http://schemas.microsoft.com/office/drawing/2014/main" id="{2C139C9D-6EA6-4A0C-B4EA-F49A23EC9254}"/>
              </a:ext>
            </a:extLst>
          </p:cNvPr>
          <p:cNvSpPr/>
          <p:nvPr/>
        </p:nvSpPr>
        <p:spPr>
          <a:xfrm rot="3600000" flipV="1">
            <a:off x="7260434" y="4855374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58EFB768-A9CE-4445-8E3F-0927260AC607}"/>
              </a:ext>
            </a:extLst>
          </p:cNvPr>
          <p:cNvSpPr/>
          <p:nvPr/>
        </p:nvSpPr>
        <p:spPr>
          <a:xfrm flipV="1">
            <a:off x="4091192" y="2427069"/>
            <a:ext cx="3223949" cy="3457953"/>
          </a:xfrm>
          <a:prstGeom prst="rect">
            <a:avLst/>
          </a:prstGeom>
          <a:solidFill>
            <a:schemeClr val="bg1"/>
          </a:solidFill>
          <a:ln>
            <a:solidFill>
              <a:srgbClr val="5A7F2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Pentagon 41">
            <a:extLst>
              <a:ext uri="{FF2B5EF4-FFF2-40B4-BE49-F238E27FC236}">
                <a16:creationId xmlns:a16="http://schemas.microsoft.com/office/drawing/2014/main" id="{72373960-49EF-427C-B072-C79557D4BAA0}"/>
              </a:ext>
            </a:extLst>
          </p:cNvPr>
          <p:cNvSpPr/>
          <p:nvPr/>
        </p:nvSpPr>
        <p:spPr>
          <a:xfrm rot="10800000" flipV="1">
            <a:off x="5916156" y="4971737"/>
            <a:ext cx="1570374" cy="991548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DFDB9B-6D62-44E0-9786-DC1401B661D7}"/>
              </a:ext>
            </a:extLst>
          </p:cNvPr>
          <p:cNvSpPr txBox="1"/>
          <p:nvPr/>
        </p:nvSpPr>
        <p:spPr>
          <a:xfrm>
            <a:off x="6538514" y="496019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60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ight Triangle 30">
            <a:extLst>
              <a:ext uri="{FF2B5EF4-FFF2-40B4-BE49-F238E27FC236}">
                <a16:creationId xmlns:a16="http://schemas.microsoft.com/office/drawing/2014/main" id="{8D1C991A-0F70-4048-A5A1-9D64A38D86F2}"/>
              </a:ext>
            </a:extLst>
          </p:cNvPr>
          <p:cNvSpPr/>
          <p:nvPr/>
        </p:nvSpPr>
        <p:spPr>
          <a:xfrm rot="5400000">
            <a:off x="3976246" y="2301396"/>
            <a:ext cx="914400" cy="914400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E7DC5E4-5AB7-4903-A4D9-9A964F66D843}"/>
              </a:ext>
            </a:extLst>
          </p:cNvPr>
          <p:cNvSpPr/>
          <p:nvPr/>
        </p:nvSpPr>
        <p:spPr>
          <a:xfrm>
            <a:off x="4012192" y="2799441"/>
            <a:ext cx="342332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при доле менее 50%</a:t>
            </a:r>
          </a:p>
          <a:p>
            <a:pPr algn="ctr"/>
            <a:r>
              <a:rPr lang="ru-RU" sz="1400" dirty="0"/>
              <a:t>НМП на дому от общего объема оказанной НМП </a:t>
            </a:r>
          </a:p>
          <a:p>
            <a:pPr algn="ctr"/>
            <a:endParaRPr lang="ru-RU" sz="1400" dirty="0"/>
          </a:p>
          <a:p>
            <a:pPr algn="ctr"/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среднее число вызовов и посещений на 1 чел. в год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населения / 365 / 20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+ 20% резерв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5108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1E8D39D-1D75-4177-8ED2-438C3B34E477}"/>
              </a:ext>
            </a:extLst>
          </p:cNvPr>
          <p:cNvSpPr/>
          <p:nvPr/>
        </p:nvSpPr>
        <p:spPr>
          <a:xfrm>
            <a:off x="2176551" y="5370111"/>
            <a:ext cx="9935374" cy="10909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114439-8FB8-497B-B3F6-E17B6A8EF5BF}"/>
              </a:ext>
            </a:extLst>
          </p:cNvPr>
          <p:cNvSpPr/>
          <p:nvPr/>
        </p:nvSpPr>
        <p:spPr>
          <a:xfrm>
            <a:off x="56165" y="5363703"/>
            <a:ext cx="2003364" cy="109737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88FBB-92DA-42E3-8A51-D2C90A8D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66" y="50057"/>
            <a:ext cx="10932334" cy="994696"/>
          </a:xfrm>
        </p:spPr>
        <p:txBody>
          <a:bodyPr/>
          <a:lstStyle/>
          <a:p>
            <a:pPr marL="0"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 – планировочное решение: отделения (кабинеты) НМП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74DFF81-5293-4B07-8D19-272F4D8F6A63}"/>
              </a:ext>
            </a:extLst>
          </p:cNvPr>
          <p:cNvSpPr/>
          <p:nvPr/>
        </p:nvSpPr>
        <p:spPr>
          <a:xfrm>
            <a:off x="3620278" y="2315532"/>
            <a:ext cx="8397551" cy="22990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пятиугольник 24">
            <a:extLst>
              <a:ext uri="{FF2B5EF4-FFF2-40B4-BE49-F238E27FC236}">
                <a16:creationId xmlns:a16="http://schemas.microsoft.com/office/drawing/2014/main" id="{5DE81E86-08FA-45F6-89CF-D3071E48163B}"/>
              </a:ext>
            </a:extLst>
          </p:cNvPr>
          <p:cNvSpPr/>
          <p:nvPr/>
        </p:nvSpPr>
        <p:spPr>
          <a:xfrm>
            <a:off x="3744342" y="2394282"/>
            <a:ext cx="3296816" cy="2161198"/>
          </a:xfrm>
          <a:prstGeom prst="homePlate">
            <a:avLst/>
          </a:prstGeom>
          <a:solidFill>
            <a:srgbClr val="5A7F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B4DD8D-C8B2-4FFE-8106-FABD1E6D4298}"/>
              </a:ext>
            </a:extLst>
          </p:cNvPr>
          <p:cNvSpPr txBox="1"/>
          <p:nvPr/>
        </p:nvSpPr>
        <p:spPr>
          <a:xfrm>
            <a:off x="3744342" y="2726389"/>
            <a:ext cx="2829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Рациональная и эргономичная планировка отделения (кабинеты) неотложной помощи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EA0BC1-0023-46D2-8F0F-2EB5BBC4A9EA}"/>
              </a:ext>
            </a:extLst>
          </p:cNvPr>
          <p:cNvSpPr txBox="1"/>
          <p:nvPr/>
        </p:nvSpPr>
        <p:spPr>
          <a:xfrm>
            <a:off x="7125088" y="2458355"/>
            <a:ext cx="4869823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Расположение на 1 этаже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Система навигации (метки / указатели расположения) к отделению (кабинету) НМП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Расположение отделения (кабинета) НМП по отношению к другим подразделениям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54CFB0F-33DF-4A7D-8CC4-C8C1A95C4392}"/>
              </a:ext>
            </a:extLst>
          </p:cNvPr>
          <p:cNvSpPr/>
          <p:nvPr/>
        </p:nvSpPr>
        <p:spPr>
          <a:xfrm>
            <a:off x="135999" y="5610175"/>
            <a:ext cx="1839003" cy="7696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605BEA-80A8-45FF-B9AB-39801F894433}"/>
              </a:ext>
            </a:extLst>
          </p:cNvPr>
          <p:cNvSpPr txBox="1"/>
          <p:nvPr/>
        </p:nvSpPr>
        <p:spPr>
          <a:xfrm>
            <a:off x="56165" y="5707143"/>
            <a:ext cx="200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z="1200" dirty="0" err="1"/>
              <a:t>Приемно</a:t>
            </a:r>
            <a:r>
              <a:rPr lang="ru-RU" sz="1200" dirty="0"/>
              <a:t> – смотровой бокс (фильтр – бокс) </a:t>
            </a:r>
          </a:p>
          <a:p>
            <a:r>
              <a:rPr lang="ru-RU" sz="1200" b="1" dirty="0"/>
              <a:t>с отдельным входом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B2C6BB0-DEB0-47FD-895D-41D202593F4C}"/>
              </a:ext>
            </a:extLst>
          </p:cNvPr>
          <p:cNvSpPr/>
          <p:nvPr/>
        </p:nvSpPr>
        <p:spPr>
          <a:xfrm>
            <a:off x="10155908" y="5603942"/>
            <a:ext cx="1839003" cy="7696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E86B42F1-9C09-420B-BC60-6730998B5EE0}"/>
              </a:ext>
            </a:extLst>
          </p:cNvPr>
          <p:cNvSpPr/>
          <p:nvPr/>
        </p:nvSpPr>
        <p:spPr>
          <a:xfrm>
            <a:off x="2312699" y="5611585"/>
            <a:ext cx="1839003" cy="7696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F5A0C4-3FB6-4065-8761-268F8CC40159}"/>
              </a:ext>
            </a:extLst>
          </p:cNvPr>
          <p:cNvSpPr txBox="1"/>
          <p:nvPr/>
        </p:nvSpPr>
        <p:spPr>
          <a:xfrm>
            <a:off x="10084800" y="5700910"/>
            <a:ext cx="200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z="1200" dirty="0"/>
              <a:t>Кабинет неотложной травматологии и ортопедии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F66D89-1439-4749-9285-F8C5EF6FA6E4}"/>
              </a:ext>
            </a:extLst>
          </p:cNvPr>
          <p:cNvSpPr txBox="1"/>
          <p:nvPr/>
        </p:nvSpPr>
        <p:spPr>
          <a:xfrm>
            <a:off x="2277391" y="5764905"/>
            <a:ext cx="200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z="1200" dirty="0"/>
              <a:t>Зона для ожидания пациентов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4B30016-59F7-4195-BA55-8A83C159F9F0}"/>
              </a:ext>
            </a:extLst>
          </p:cNvPr>
          <p:cNvSpPr/>
          <p:nvPr/>
        </p:nvSpPr>
        <p:spPr>
          <a:xfrm>
            <a:off x="0" y="4820702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 неотложной помощи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09D8DB-BCDF-4F95-97C2-63375BD13F1B}"/>
              </a:ext>
            </a:extLst>
          </p:cNvPr>
          <p:cNvSpPr txBox="1"/>
          <p:nvPr/>
        </p:nvSpPr>
        <p:spPr>
          <a:xfrm>
            <a:off x="4277200" y="1298795"/>
            <a:ext cx="2535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Режим работы отделения (кабинета) НМП </a:t>
            </a:r>
          </a:p>
        </p:txBody>
      </p:sp>
      <p:sp>
        <p:nvSpPr>
          <p:cNvPr id="49" name="Равно 48">
            <a:extLst>
              <a:ext uri="{FF2B5EF4-FFF2-40B4-BE49-F238E27FC236}">
                <a16:creationId xmlns:a16="http://schemas.microsoft.com/office/drawing/2014/main" id="{4AECBE28-6974-4A48-ABC2-C8F320853D3C}"/>
              </a:ext>
            </a:extLst>
          </p:cNvPr>
          <p:cNvSpPr/>
          <p:nvPr/>
        </p:nvSpPr>
        <p:spPr>
          <a:xfrm>
            <a:off x="7125088" y="1383274"/>
            <a:ext cx="1314068" cy="6367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257ED96-A3D7-4337-9F70-56DA92DC348F}"/>
              </a:ext>
            </a:extLst>
          </p:cNvPr>
          <p:cNvSpPr txBox="1"/>
          <p:nvPr/>
        </p:nvSpPr>
        <p:spPr>
          <a:xfrm>
            <a:off x="8439156" y="1304346"/>
            <a:ext cx="3257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Режим работы поликлиники (поликлинического отделения)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0E3311-C551-4257-B01C-995E9BF8A96D}"/>
              </a:ext>
            </a:extLst>
          </p:cNvPr>
          <p:cNvSpPr txBox="1"/>
          <p:nvPr/>
        </p:nvSpPr>
        <p:spPr>
          <a:xfrm>
            <a:off x="80075" y="5383752"/>
            <a:ext cx="1979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пациенты с признаками ОРЗ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77C6900-FEE8-4A29-B044-5E1739DE2AFE}"/>
              </a:ext>
            </a:extLst>
          </p:cNvPr>
          <p:cNvSpPr/>
          <p:nvPr/>
        </p:nvSpPr>
        <p:spPr>
          <a:xfrm>
            <a:off x="4260642" y="5609958"/>
            <a:ext cx="1839003" cy="7696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CB6622-7505-4F49-BE46-10C45AA48BFC}"/>
              </a:ext>
            </a:extLst>
          </p:cNvPr>
          <p:cNvSpPr txBox="1"/>
          <p:nvPr/>
        </p:nvSpPr>
        <p:spPr>
          <a:xfrm>
            <a:off x="4220244" y="5799260"/>
            <a:ext cx="200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z="1200" dirty="0"/>
              <a:t>Кабинет доврачебной помощи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B2A52D0-EE54-491B-BF6E-42C01B9BECE8}"/>
              </a:ext>
            </a:extLst>
          </p:cNvPr>
          <p:cNvSpPr/>
          <p:nvPr/>
        </p:nvSpPr>
        <p:spPr>
          <a:xfrm>
            <a:off x="6205912" y="5609096"/>
            <a:ext cx="1839003" cy="7696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AA792B-7556-45EC-9D9F-29A437F23A1D}"/>
              </a:ext>
            </a:extLst>
          </p:cNvPr>
          <p:cNvSpPr txBox="1"/>
          <p:nvPr/>
        </p:nvSpPr>
        <p:spPr>
          <a:xfrm>
            <a:off x="6255276" y="5765957"/>
            <a:ext cx="174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z="1200" dirty="0"/>
              <a:t>Кабинет неотложной помощи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40F3941D-671D-4B8A-931B-982C8945CCF0}"/>
              </a:ext>
            </a:extLst>
          </p:cNvPr>
          <p:cNvSpPr/>
          <p:nvPr/>
        </p:nvSpPr>
        <p:spPr>
          <a:xfrm>
            <a:off x="8179369" y="5609096"/>
            <a:ext cx="1839003" cy="7696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CFAFE00-42A2-4818-B8AB-FAD949A61639}"/>
              </a:ext>
            </a:extLst>
          </p:cNvPr>
          <p:cNvSpPr txBox="1"/>
          <p:nvPr/>
        </p:nvSpPr>
        <p:spPr>
          <a:xfrm>
            <a:off x="8100912" y="5780984"/>
            <a:ext cx="200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z="1200" dirty="0"/>
              <a:t>Процедурный кабинет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92B161-DEF0-4E98-AA6F-6BD4C636B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984" y="1121923"/>
            <a:ext cx="3189291" cy="35821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4BEDE6-A577-46AD-9099-D282E5D23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89" y="3607617"/>
            <a:ext cx="1050169" cy="105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35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665955-3EDF-45AB-B1A4-C8434DEC7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518" y="1369873"/>
            <a:ext cx="2626821" cy="3174211"/>
          </a:xfrm>
          <a:prstGeom prst="rect">
            <a:avLst/>
          </a:prstGeom>
        </p:spPr>
      </p:pic>
      <p:sp>
        <p:nvSpPr>
          <p:cNvPr id="17" name="矩形 30">
            <a:extLst>
              <a:ext uri="{FF2B5EF4-FFF2-40B4-BE49-F238E27FC236}">
                <a16:creationId xmlns:a16="http://schemas.microsoft.com/office/drawing/2014/main" id="{259F1733-8A8B-4DFE-A008-C74A664A1A89}"/>
              </a:ext>
            </a:extLst>
          </p:cNvPr>
          <p:cNvSpPr/>
          <p:nvPr/>
        </p:nvSpPr>
        <p:spPr>
          <a:xfrm>
            <a:off x="1883648" y="1161522"/>
            <a:ext cx="3646021" cy="54528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B2F7E27-C831-4496-AD28-B99C51A4F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491" y="2371846"/>
            <a:ext cx="2657683" cy="3032221"/>
          </a:xfrm>
          <a:prstGeom prst="rect">
            <a:avLst/>
          </a:prstGeom>
        </p:spPr>
      </p:pic>
      <p:sp>
        <p:nvSpPr>
          <p:cNvPr id="16" name="矩形 30">
            <a:extLst>
              <a:ext uri="{FF2B5EF4-FFF2-40B4-BE49-F238E27FC236}">
                <a16:creationId xmlns:a16="http://schemas.microsoft.com/office/drawing/2014/main" id="{E1516582-72B7-4ED7-AFFA-B4F18AA1FA6B}"/>
              </a:ext>
            </a:extLst>
          </p:cNvPr>
          <p:cNvSpPr/>
          <p:nvPr/>
        </p:nvSpPr>
        <p:spPr>
          <a:xfrm>
            <a:off x="8258175" y="1132288"/>
            <a:ext cx="3895123" cy="54528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88FBB-92DA-42E3-8A51-D2C90A8D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66" y="50057"/>
            <a:ext cx="10932334" cy="994696"/>
          </a:xfrm>
        </p:spPr>
        <p:txBody>
          <a:bodyPr>
            <a:normAutofit fontScale="90000"/>
          </a:bodyPr>
          <a:lstStyle/>
          <a:p>
            <a:pPr marL="0"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медицинской помощи взрослому населению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неотложной форме в амбулаторных условиях по профилю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«оториноларингология»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D519BE-7D44-42D3-BE16-EE2256234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722" y="1927191"/>
            <a:ext cx="2626821" cy="465796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09A5FD-2A0E-4844-AE2B-06FA9645CFDB}"/>
              </a:ext>
            </a:extLst>
          </p:cNvPr>
          <p:cNvSpPr/>
          <p:nvPr/>
        </p:nvSpPr>
        <p:spPr>
          <a:xfrm>
            <a:off x="8258174" y="1188527"/>
            <a:ext cx="38951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Обращении  пациента  в  врачебную  амбулаторию /ФАП / ФП с целью получения медицинской помощи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46BAFF3-3A45-46BE-85D5-D5D0F0C1E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5" y="4616443"/>
            <a:ext cx="1155842" cy="115584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51996F8-ED61-4C71-ACAE-82944DA5F684}"/>
              </a:ext>
            </a:extLst>
          </p:cNvPr>
          <p:cNvSpPr/>
          <p:nvPr/>
        </p:nvSpPr>
        <p:spPr>
          <a:xfrm>
            <a:off x="1883648" y="1188527"/>
            <a:ext cx="36460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Обращение пациента в МО ПМСП с целью получения медицинской помощи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314FA51-6BEB-4D8E-B2CD-0F9FB2C16B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6154" y="2043960"/>
            <a:ext cx="3432408" cy="441399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A2ADE70-8ED8-43A0-8B4D-515C0120EBF3}"/>
              </a:ext>
            </a:extLst>
          </p:cNvPr>
          <p:cNvSpPr/>
          <p:nvPr/>
        </p:nvSpPr>
        <p:spPr>
          <a:xfrm>
            <a:off x="5418562" y="1181775"/>
            <a:ext cx="28396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Обращение пациента с целью получения медицинской помощи по телефону</a:t>
            </a:r>
          </a:p>
        </p:txBody>
      </p:sp>
    </p:spTree>
    <p:extLst>
      <p:ext uri="{BB962C8B-B14F-4D97-AF65-F5344CB8AC3E}">
        <p14:creationId xmlns:p14="http://schemas.microsoft.com/office/powerpoint/2010/main" val="256752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EF1D924-921C-408D-A70B-446C63A3AF7A}"/>
              </a:ext>
            </a:extLst>
          </p:cNvPr>
          <p:cNvSpPr/>
          <p:nvPr/>
        </p:nvSpPr>
        <p:spPr>
          <a:xfrm>
            <a:off x="3108960" y="1279144"/>
            <a:ext cx="8921309" cy="44775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88FBB-92DA-42E3-8A51-D2C90A8D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66" y="-4544"/>
            <a:ext cx="10932334" cy="994696"/>
          </a:xfrm>
        </p:spPr>
        <p:txBody>
          <a:bodyPr/>
          <a:lstStyle/>
          <a:p>
            <a:pPr marL="0"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оказания медицинской помощи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A724290-79EA-4EDD-B0BF-F6BB63F99C5A}"/>
              </a:ext>
            </a:extLst>
          </p:cNvPr>
          <p:cNvSpPr/>
          <p:nvPr/>
        </p:nvSpPr>
        <p:spPr>
          <a:xfrm>
            <a:off x="4472035" y="5541334"/>
            <a:ext cx="74632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i="1" dirty="0"/>
              <a:t>(статья 32 Федерального закона от 21.11.2011 № 323-ФЗ «Об основах охраны здоровья граждан Российской Федерации»)</a:t>
            </a:r>
          </a:p>
        </p:txBody>
      </p:sp>
      <p:pic>
        <p:nvPicPr>
          <p:cNvPr id="38" name="Graphic 18">
            <a:extLst>
              <a:ext uri="{FF2B5EF4-FFF2-40B4-BE49-F238E27FC236}">
                <a16:creationId xmlns:a16="http://schemas.microsoft.com/office/drawing/2014/main" id="{D4210C4D-8B08-403D-916E-416C8C9D7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5920" y="1465796"/>
            <a:ext cx="693576" cy="664990"/>
          </a:xfrm>
          <a:prstGeom prst="rect">
            <a:avLst/>
          </a:prstGeom>
        </p:spPr>
      </p:pic>
      <p:pic>
        <p:nvPicPr>
          <p:cNvPr id="40" name="Graphic 12">
            <a:extLst>
              <a:ext uri="{FF2B5EF4-FFF2-40B4-BE49-F238E27FC236}">
                <a16:creationId xmlns:a16="http://schemas.microsoft.com/office/drawing/2014/main" id="{0F331866-F73C-4E65-882C-90CFA8B17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24214" y="1372115"/>
            <a:ext cx="919510" cy="881613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AC98F1F-DF08-4BDA-B783-BAEF9211C484}"/>
              </a:ext>
            </a:extLst>
          </p:cNvPr>
          <p:cNvSpPr/>
          <p:nvPr/>
        </p:nvSpPr>
        <p:spPr>
          <a:xfrm>
            <a:off x="5792153" y="2112383"/>
            <a:ext cx="26492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8AA3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Неотложная - </a:t>
            </a:r>
            <a:r>
              <a:rPr lang="ru-RU" sz="1600" dirty="0"/>
              <a:t>медицинская помощь, оказываемая </a:t>
            </a:r>
            <a:r>
              <a:rPr lang="ru-RU" sz="1600" b="1" dirty="0"/>
              <a:t>при внезапных острых заболеваниях</a:t>
            </a:r>
            <a:r>
              <a:rPr lang="ru-RU" sz="1600" dirty="0"/>
              <a:t>, состояниях, обострении хронических заболеваний </a:t>
            </a:r>
            <a:r>
              <a:rPr lang="ru-RU" sz="1600" b="1" dirty="0"/>
              <a:t>без явных признаков угрозы жизни пациента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8AA3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2B665891-ACEA-431A-A1E1-099CA42BABB1}"/>
              </a:ext>
            </a:extLst>
          </p:cNvPr>
          <p:cNvSpPr/>
          <p:nvPr/>
        </p:nvSpPr>
        <p:spPr>
          <a:xfrm>
            <a:off x="3108960" y="2112383"/>
            <a:ext cx="26492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78AA3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8AA3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кстренная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8AA3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endParaRPr lang="ru-RU" sz="2400" dirty="0">
              <a:solidFill>
                <a:srgbClr val="78AA3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ru-RU" sz="1600" dirty="0"/>
              <a:t>медицинская помощь, оказываемая </a:t>
            </a:r>
            <a:r>
              <a:rPr lang="ru-RU" sz="1600" b="1" dirty="0"/>
              <a:t>при внезапных острых заболеваниях</a:t>
            </a:r>
            <a:r>
              <a:rPr lang="ru-RU" sz="1600" dirty="0"/>
              <a:t>, состояниях, обострении хронических заболеваний, </a:t>
            </a:r>
            <a:r>
              <a:rPr lang="ru-RU" sz="1600" b="1" dirty="0"/>
              <a:t>представляющих угрозу жизни пациента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8AA3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54CA7B-FE60-47E1-9A93-15B5F3AAC418}"/>
              </a:ext>
            </a:extLst>
          </p:cNvPr>
          <p:cNvSpPr/>
          <p:nvPr/>
        </p:nvSpPr>
        <p:spPr>
          <a:xfrm>
            <a:off x="3393780" y="5967334"/>
            <a:ext cx="8741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Определяющим критерием при выборе формы оказания медицинской помощи в каждом конкретном случае является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или отсутствие угрозы жизни</a:t>
            </a:r>
          </a:p>
        </p:txBody>
      </p:sp>
      <p:pic>
        <p:nvPicPr>
          <p:cNvPr id="18" name="Рисунок 17" descr="Предупреждение">
            <a:extLst>
              <a:ext uri="{FF2B5EF4-FFF2-40B4-BE49-F238E27FC236}">
                <a16:creationId xmlns:a16="http://schemas.microsoft.com/office/drawing/2014/main" id="{64508615-3615-4C7B-B8E4-E6F82680E9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70689" y="5756658"/>
            <a:ext cx="923091" cy="923091"/>
          </a:xfrm>
          <a:prstGeom prst="rect">
            <a:avLst/>
          </a:prstGeom>
        </p:spPr>
      </p:pic>
      <p:pic>
        <p:nvPicPr>
          <p:cNvPr id="14" name="Рисунок 13" descr="Стетоскоп">
            <a:extLst>
              <a:ext uri="{FF2B5EF4-FFF2-40B4-BE49-F238E27FC236}">
                <a16:creationId xmlns:a16="http://schemas.microsoft.com/office/drawing/2014/main" id="{A7B89F8E-8B8D-4849-BCA2-DD97ADCA5A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13738" y="1482341"/>
            <a:ext cx="693575" cy="693575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3949BE2-BCD3-49AB-9F75-A3672C66CC49}"/>
              </a:ext>
            </a:extLst>
          </p:cNvPr>
          <p:cNvSpPr/>
          <p:nvPr/>
        </p:nvSpPr>
        <p:spPr>
          <a:xfrm>
            <a:off x="8441377" y="2112383"/>
            <a:ext cx="35692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78AA3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8AA3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лановая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8AA3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</a:p>
          <a:p>
            <a:pPr algn="ctr">
              <a:defRPr/>
            </a:pPr>
            <a:r>
              <a:rPr lang="ru-RU" sz="1600" dirty="0"/>
              <a:t>медицинская помощь, которая оказывается при проведении профилактических мероприятий, </a:t>
            </a:r>
            <a:r>
              <a:rPr lang="ru-RU" sz="1600" b="1" dirty="0"/>
              <a:t>при заболеваниях и состояниях, не сопровождающихся угрозой жизни пациента</a:t>
            </a:r>
            <a:r>
              <a:rPr lang="ru-RU" sz="1600" dirty="0"/>
              <a:t>, не требующих экстренной и неотложной медицинской помощи, и отсрочка оказания которой на определенное время не повлечет за собой ухудшение состояния пациента, угрозу его жизни и здоровью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8AA3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0B0946-54D7-45B2-A69E-876FB5C90C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21" y="1303229"/>
            <a:ext cx="4019686" cy="48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86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7D7439-A825-4605-8107-6D700E627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051" y="2070965"/>
            <a:ext cx="2746469" cy="44036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88FBB-92DA-42E3-8A51-D2C90A8D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66" y="50057"/>
            <a:ext cx="10932334" cy="994696"/>
          </a:xfrm>
        </p:spPr>
        <p:txBody>
          <a:bodyPr>
            <a:normAutofit fontScale="90000"/>
          </a:bodyPr>
          <a:lstStyle/>
          <a:p>
            <a:pPr marL="0"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медицинской помощи взрослому населению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неотложной форме в амбулаторных условиях по профилю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«стоматология»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A5CE30-281D-4CAE-862A-C60BBD678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518" y="1369873"/>
            <a:ext cx="2626821" cy="3174211"/>
          </a:xfrm>
          <a:prstGeom prst="rect">
            <a:avLst/>
          </a:prstGeom>
        </p:spPr>
      </p:pic>
      <p:sp>
        <p:nvSpPr>
          <p:cNvPr id="8" name="矩形 30">
            <a:extLst>
              <a:ext uri="{FF2B5EF4-FFF2-40B4-BE49-F238E27FC236}">
                <a16:creationId xmlns:a16="http://schemas.microsoft.com/office/drawing/2014/main" id="{CE5449F9-9230-4989-BE6D-361200E91E06}"/>
              </a:ext>
            </a:extLst>
          </p:cNvPr>
          <p:cNvSpPr/>
          <p:nvPr/>
        </p:nvSpPr>
        <p:spPr>
          <a:xfrm>
            <a:off x="1883648" y="1161522"/>
            <a:ext cx="3646021" cy="54528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2" name="矩形 30">
            <a:extLst>
              <a:ext uri="{FF2B5EF4-FFF2-40B4-BE49-F238E27FC236}">
                <a16:creationId xmlns:a16="http://schemas.microsoft.com/office/drawing/2014/main" id="{57CE8D97-ECC5-46C8-B769-F02836D2E18C}"/>
              </a:ext>
            </a:extLst>
          </p:cNvPr>
          <p:cNvSpPr/>
          <p:nvPr/>
        </p:nvSpPr>
        <p:spPr>
          <a:xfrm>
            <a:off x="8258175" y="1132288"/>
            <a:ext cx="3895123" cy="54528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EFEB52-911E-4487-89B9-9DBEDDCED245}"/>
              </a:ext>
            </a:extLst>
          </p:cNvPr>
          <p:cNvSpPr/>
          <p:nvPr/>
        </p:nvSpPr>
        <p:spPr>
          <a:xfrm>
            <a:off x="8258174" y="1188527"/>
            <a:ext cx="38951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Обращении  пациента  в  врачебную  амбулаторию /ФАП / ФП с целью получения медицинской помощи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5DD4AC-66A9-4733-94F9-904FB3E41F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5" y="4616443"/>
            <a:ext cx="1155842" cy="115584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7F7A29-385E-499D-91BD-A29178E34CFA}"/>
              </a:ext>
            </a:extLst>
          </p:cNvPr>
          <p:cNvSpPr/>
          <p:nvPr/>
        </p:nvSpPr>
        <p:spPr>
          <a:xfrm>
            <a:off x="1883648" y="1188527"/>
            <a:ext cx="36460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Обращение пациента в МО ПМСП с целью получения медицинской помощи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AD10BFB-6164-4E42-A9CC-2AC1FE5CE8D3}"/>
              </a:ext>
            </a:extLst>
          </p:cNvPr>
          <p:cNvSpPr/>
          <p:nvPr/>
        </p:nvSpPr>
        <p:spPr>
          <a:xfrm>
            <a:off x="5418562" y="1181775"/>
            <a:ext cx="28396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Обращение пациента в стоматологическую поликлинику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B201C3-7CAB-4E72-98C8-12C7D5AA1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247" y="1992475"/>
            <a:ext cx="3499172" cy="44368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70F47F7-D3D5-418C-8FE3-8A29400114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3150" y="2116216"/>
            <a:ext cx="2179205" cy="435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31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8170EB-DDAA-42FD-A9A5-AE58425D005B}"/>
              </a:ext>
            </a:extLst>
          </p:cNvPr>
          <p:cNvSpPr/>
          <p:nvPr/>
        </p:nvSpPr>
        <p:spPr>
          <a:xfrm>
            <a:off x="1267968" y="29063"/>
            <a:ext cx="9674352" cy="1054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эффективного оказания неотложной медицинской помощи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C18D85-AB83-470F-B076-ED6F481BDCED}"/>
              </a:ext>
            </a:extLst>
          </p:cNvPr>
          <p:cNvSpPr/>
          <p:nvPr/>
        </p:nvSpPr>
        <p:spPr>
          <a:xfrm>
            <a:off x="431773" y="1251983"/>
            <a:ext cx="72203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/>
              <a:t>формирование структурного подразделения с рекомендованым оснащением и штатным расписанием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/>
              <a:t>перераспределение потоков пациентов в  целях снижения нагрузки на врачей участковой службы и повышения доступности оказания неотложной медицинской помощи в установленные сроки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/>
              <a:t>Обеспечение транспортным средством службы неотложной медицинской помощи для организации оказания даннной помощи на дому</a:t>
            </a:r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7103DC-DBF3-4778-8653-7A118EF81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5" y="3482063"/>
            <a:ext cx="7160795" cy="28643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FCCC6D-CC41-4D5E-9A31-645077D22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938" y="1609498"/>
            <a:ext cx="4101448" cy="273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42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3115F-319D-4D45-BCFA-6571CE29A871}"/>
              </a:ext>
            </a:extLst>
          </p:cNvPr>
          <p:cNvSpPr txBox="1"/>
          <p:nvPr/>
        </p:nvSpPr>
        <p:spPr>
          <a:xfrm>
            <a:off x="2066794" y="2413337"/>
            <a:ext cx="8718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>
                <a:solidFill>
                  <a:srgbClr val="5A7F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7104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8170EB-DDAA-42FD-A9A5-AE58425D005B}"/>
              </a:ext>
            </a:extLst>
          </p:cNvPr>
          <p:cNvSpPr/>
          <p:nvPr/>
        </p:nvSpPr>
        <p:spPr>
          <a:xfrm>
            <a:off x="1267968" y="29062"/>
            <a:ext cx="10997184" cy="9887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Обращаемость по заболеваниям в неотложной форме на амбулаторном этапе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C531DE-BE9E-4A87-9E8E-1689E886C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118" y="1792132"/>
            <a:ext cx="9251133" cy="484099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CD4C8CD-4B17-4265-BD4C-D9C0237F18FE}"/>
              </a:ext>
            </a:extLst>
          </p:cNvPr>
          <p:cNvSpPr/>
          <p:nvPr/>
        </p:nvSpPr>
        <p:spPr>
          <a:xfrm>
            <a:off x="3141583" y="5729875"/>
            <a:ext cx="1264401" cy="3896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СКФО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-0,5%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961CBF8-E85D-48EB-AEE9-040BC1686AB5}"/>
              </a:ext>
            </a:extLst>
          </p:cNvPr>
          <p:cNvSpPr/>
          <p:nvPr/>
        </p:nvSpPr>
        <p:spPr>
          <a:xfrm>
            <a:off x="3334311" y="5243769"/>
            <a:ext cx="1264401" cy="3896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ЮФО</a:t>
            </a:r>
          </a:p>
          <a:p>
            <a:pPr lvl="0" algn="ctr"/>
            <a:r>
              <a:rPr lang="ru-RU" sz="1400" b="1" dirty="0">
                <a:solidFill>
                  <a:srgbClr val="78AA3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-1,0%</a:t>
            </a:r>
            <a:endParaRPr lang="ru-RU" sz="1200" dirty="0">
              <a:solidFill>
                <a:srgbClr val="78AA3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6DC3355-5773-42A7-B6C5-7DA432F7C009}"/>
              </a:ext>
            </a:extLst>
          </p:cNvPr>
          <p:cNvSpPr/>
          <p:nvPr/>
        </p:nvSpPr>
        <p:spPr>
          <a:xfrm>
            <a:off x="4359181" y="4807338"/>
            <a:ext cx="1390778" cy="395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ПФО</a:t>
            </a:r>
          </a:p>
          <a:p>
            <a:pPr lvl="0" algn="ctr"/>
            <a:r>
              <a:rPr lang="ru-RU" sz="1400" b="1" dirty="0">
                <a:solidFill>
                  <a:srgbClr val="78AA3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-2,3%</a:t>
            </a:r>
            <a:endParaRPr lang="ru-RU" sz="1200" dirty="0">
              <a:solidFill>
                <a:srgbClr val="78AA3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C1435BA-3468-4086-A82A-95D5E91BC1EB}"/>
              </a:ext>
            </a:extLst>
          </p:cNvPr>
          <p:cNvSpPr/>
          <p:nvPr/>
        </p:nvSpPr>
        <p:spPr>
          <a:xfrm>
            <a:off x="4717061" y="3702380"/>
            <a:ext cx="1410558" cy="4344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СЗФО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-15,9%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5B885D0-B058-48D7-97F8-DF83CE71443D}"/>
              </a:ext>
            </a:extLst>
          </p:cNvPr>
          <p:cNvSpPr/>
          <p:nvPr/>
        </p:nvSpPr>
        <p:spPr>
          <a:xfrm>
            <a:off x="3507288" y="4352410"/>
            <a:ext cx="1390779" cy="379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ЦФО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-1,9%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979EE4F-479C-4033-B1AD-164096087623}"/>
              </a:ext>
            </a:extLst>
          </p:cNvPr>
          <p:cNvSpPr/>
          <p:nvPr/>
        </p:nvSpPr>
        <p:spPr>
          <a:xfrm>
            <a:off x="5858038" y="4281489"/>
            <a:ext cx="1390778" cy="4344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УФО</a:t>
            </a:r>
          </a:p>
          <a:p>
            <a:pPr lvl="0" algn="ctr"/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+5,0%</a:t>
            </a:r>
            <a:endParaRPr lang="ru-RU" sz="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F365BB5-E06C-42B1-968A-69E74B55A82E}"/>
              </a:ext>
            </a:extLst>
          </p:cNvPr>
          <p:cNvSpPr/>
          <p:nvPr/>
        </p:nvSpPr>
        <p:spPr>
          <a:xfrm>
            <a:off x="7086131" y="5241565"/>
            <a:ext cx="1526554" cy="4329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+4,2%</a:t>
            </a:r>
            <a:endParaRPr lang="ru-RU" sz="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717A3ED-9C28-4B58-AB7C-FC4F7CAF8FED}"/>
              </a:ext>
            </a:extLst>
          </p:cNvPr>
          <p:cNvSpPr/>
          <p:nvPr/>
        </p:nvSpPr>
        <p:spPr>
          <a:xfrm>
            <a:off x="8778758" y="4037850"/>
            <a:ext cx="1410557" cy="379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ДФО</a:t>
            </a:r>
          </a:p>
          <a:p>
            <a:pPr lvl="0" algn="ctr"/>
            <a:r>
              <a:rPr lang="ru-RU" sz="1400" b="1" dirty="0">
                <a:solidFill>
                  <a:srgbClr val="78AA3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-12,2%</a:t>
            </a:r>
            <a:endParaRPr lang="ru-RU" sz="1200" dirty="0">
              <a:solidFill>
                <a:srgbClr val="78AA3F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BFA656C-EA79-4E4E-BFE8-B56D51A45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991386"/>
              </p:ext>
            </p:extLst>
          </p:nvPr>
        </p:nvGraphicFramePr>
        <p:xfrm>
          <a:off x="0" y="1233373"/>
          <a:ext cx="5843040" cy="16637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392198">
                  <a:extLst>
                    <a:ext uri="{9D8B030D-6E8A-4147-A177-3AD203B41FA5}">
                      <a16:colId xmlns:a16="http://schemas.microsoft.com/office/drawing/2014/main" val="1273976436"/>
                    </a:ext>
                  </a:extLst>
                </a:gridCol>
                <a:gridCol w="1256522">
                  <a:extLst>
                    <a:ext uri="{9D8B030D-6E8A-4147-A177-3AD203B41FA5}">
                      <a16:colId xmlns:a16="http://schemas.microsoft.com/office/drawing/2014/main" val="2787966854"/>
                    </a:ext>
                  </a:extLst>
                </a:gridCol>
                <a:gridCol w="1194320">
                  <a:extLst>
                    <a:ext uri="{9D8B030D-6E8A-4147-A177-3AD203B41FA5}">
                      <a16:colId xmlns:a16="http://schemas.microsoft.com/office/drawing/2014/main" val="723683191"/>
                    </a:ext>
                  </a:extLst>
                </a:gridCol>
              </a:tblGrid>
              <a:tr h="3244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507089"/>
                  </a:ext>
                </a:extLst>
              </a:tr>
              <a:tr h="324489">
                <a:tc>
                  <a:txBody>
                    <a:bodyPr/>
                    <a:lstStyle/>
                    <a:p>
                      <a:r>
                        <a:rPr lang="ru-RU" sz="1100" dirty="0"/>
                        <a:t>Всего посещений по заболеваемости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715 202 279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713 307 513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156154"/>
                  </a:ext>
                </a:extLst>
              </a:tr>
              <a:tr h="324489">
                <a:tc>
                  <a:txBody>
                    <a:bodyPr/>
                    <a:lstStyle/>
                    <a:p>
                      <a:r>
                        <a:rPr lang="ru-RU" sz="1100" dirty="0"/>
                        <a:t>Посещения в неотложной форме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57 174 564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58 731 419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763363"/>
                  </a:ext>
                </a:extLst>
              </a:tr>
              <a:tr h="324489">
                <a:tc>
                  <a:txBody>
                    <a:bodyPr/>
                    <a:lstStyle/>
                    <a:p>
                      <a:r>
                        <a:rPr lang="ru-RU" sz="1100" dirty="0"/>
                        <a:t>Доля НМП от всего посещений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862133"/>
                  </a:ext>
                </a:extLst>
              </a:tr>
              <a:tr h="324489">
                <a:tc>
                  <a:txBody>
                    <a:bodyPr/>
                    <a:lstStyle/>
                    <a:p>
                      <a:r>
                        <a:rPr lang="ru-RU" sz="1100" dirty="0"/>
                        <a:t>Показатель на 100 тыс.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39 083,7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40 108,4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155949"/>
                  </a:ext>
                </a:extLst>
              </a:tr>
            </a:tbl>
          </a:graphicData>
        </a:graphic>
      </p:graphicFrame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F35A122-A3BB-4747-A960-B399603ADD23}"/>
              </a:ext>
            </a:extLst>
          </p:cNvPr>
          <p:cNvSpPr/>
          <p:nvPr/>
        </p:nvSpPr>
        <p:spPr>
          <a:xfrm>
            <a:off x="19181" y="3635828"/>
            <a:ext cx="2528136" cy="2769989"/>
          </a:xfrm>
          <a:prstGeom prst="roundRect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5A7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-2,7%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динамика обращаемости по заболеваниям в неотложной форме по РФ </a:t>
            </a:r>
          </a:p>
          <a:p>
            <a:pPr algn="ct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(2024 к 2023)</a:t>
            </a:r>
          </a:p>
        </p:txBody>
      </p:sp>
      <p:sp>
        <p:nvSpPr>
          <p:cNvPr id="19" name="Рамка 18">
            <a:extLst>
              <a:ext uri="{FF2B5EF4-FFF2-40B4-BE49-F238E27FC236}">
                <a16:creationId xmlns:a16="http://schemas.microsoft.com/office/drawing/2014/main" id="{156685A8-24C5-4222-B182-20FCCB50CFE6}"/>
              </a:ext>
            </a:extLst>
          </p:cNvPr>
          <p:cNvSpPr/>
          <p:nvPr/>
        </p:nvSpPr>
        <p:spPr>
          <a:xfrm>
            <a:off x="25883" y="3495776"/>
            <a:ext cx="2528136" cy="3014752"/>
          </a:xfrm>
          <a:prstGeom prst="frame">
            <a:avLst>
              <a:gd name="adj1" fmla="val 1890"/>
            </a:avLst>
          </a:prstGeom>
          <a:solidFill>
            <a:srgbClr val="5A7F2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8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88FBB-92DA-42E3-8A51-D2C90A8D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66" y="50057"/>
            <a:ext cx="10932334" cy="994696"/>
          </a:xfrm>
        </p:spPr>
        <p:txBody>
          <a:bodyPr/>
          <a:lstStyle/>
          <a:p>
            <a:pPr marL="0"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 предоставления медицинской помощи в экстренной и неотложной формах</a:t>
            </a:r>
          </a:p>
        </p:txBody>
      </p:sp>
      <p:sp>
        <p:nvSpPr>
          <p:cNvPr id="14" name="矩形 30">
            <a:extLst>
              <a:ext uri="{FF2B5EF4-FFF2-40B4-BE49-F238E27FC236}">
                <a16:creationId xmlns:a16="http://schemas.microsoft.com/office/drawing/2014/main" id="{A0580212-3AC6-44F7-B155-B36DD61AC531}"/>
              </a:ext>
            </a:extLst>
          </p:cNvPr>
          <p:cNvSpPr/>
          <p:nvPr/>
        </p:nvSpPr>
        <p:spPr>
          <a:xfrm>
            <a:off x="247010" y="1360003"/>
            <a:ext cx="11831021" cy="4122091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alpha val="31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34">
            <a:extLst>
              <a:ext uri="{FF2B5EF4-FFF2-40B4-BE49-F238E27FC236}">
                <a16:creationId xmlns:a16="http://schemas.microsoft.com/office/drawing/2014/main" id="{1954DB8B-967D-4747-9F61-5FEF8FC92AED}"/>
              </a:ext>
            </a:extLst>
          </p:cNvPr>
          <p:cNvSpPr/>
          <p:nvPr/>
        </p:nvSpPr>
        <p:spPr>
          <a:xfrm>
            <a:off x="247010" y="1704735"/>
            <a:ext cx="3601205" cy="1086173"/>
          </a:xfrm>
          <a:prstGeom prst="rect">
            <a:avLst/>
          </a:prstGeom>
          <a:solidFill>
            <a:srgbClr val="77AB3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A5A41-5DEB-44F9-BA3B-05B718297A32}"/>
              </a:ext>
            </a:extLst>
          </p:cNvPr>
          <p:cNvSpPr txBox="1"/>
          <p:nvPr/>
        </p:nvSpPr>
        <p:spPr>
          <a:xfrm>
            <a:off x="277503" y="1109276"/>
            <a:ext cx="3382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Безотлагательный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dirty="0">
                <a:solidFill>
                  <a:schemeClr val="bg1"/>
                </a:solidFill>
              </a:rPr>
              <a:t>(в случаях оказания экстренной медицинской помощи)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ED88FC-1F32-4B4E-A3A7-B6B86BA1C86D}"/>
              </a:ext>
            </a:extLst>
          </p:cNvPr>
          <p:cNvSpPr/>
          <p:nvPr/>
        </p:nvSpPr>
        <p:spPr>
          <a:xfrm>
            <a:off x="4181168" y="1368100"/>
            <a:ext cx="77638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чертами, принципиально отличающими скорую медицинскую помощь от других видов помощи, являются</a:t>
            </a:r>
            <a:r>
              <a:rPr lang="ru-RU" sz="2400" dirty="0"/>
              <a:t>: </a:t>
            </a:r>
          </a:p>
          <a:p>
            <a:pPr marL="715963" indent="-715963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</a:rPr>
              <a:t>безотлагательный</a:t>
            </a:r>
            <a:r>
              <a:rPr lang="ru-RU" sz="2000" dirty="0"/>
              <a:t> характер ее предоставления в случаях оказания экстренной медицинской помощи; </a:t>
            </a:r>
          </a:p>
          <a:p>
            <a:pPr marL="715963" indent="-715963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</a:rPr>
              <a:t>безотказный</a:t>
            </a:r>
            <a:r>
              <a:rPr lang="ru-RU" sz="2000" dirty="0"/>
              <a:t> характер ее предоставления; </a:t>
            </a:r>
          </a:p>
          <a:p>
            <a:pPr marL="715963" indent="-715963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</a:rPr>
              <a:t>бесплатный</a:t>
            </a:r>
            <a:r>
              <a:rPr lang="ru-RU" sz="2000" dirty="0"/>
              <a:t> порядок оказания скорой медицинской помощи; </a:t>
            </a:r>
          </a:p>
          <a:p>
            <a:pPr marL="715963" indent="-715963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</a:rPr>
              <a:t>диагностическая неопределенность </a:t>
            </a:r>
            <a:r>
              <a:rPr lang="ru-RU" sz="2000" dirty="0"/>
              <a:t>в условиях дефицита времени (отсутствие верифицированного диагноза позволяет в ряде случаев ограничивающуюся </a:t>
            </a:r>
            <a:r>
              <a:rPr lang="ru-RU" sz="2000" dirty="0" err="1"/>
              <a:t>синдромальной</a:t>
            </a:r>
            <a:r>
              <a:rPr lang="ru-RU" sz="2000" dirty="0"/>
              <a:t> диагностикой и терапией).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ECF280-95A3-434B-B33C-2708B6B0A3EE}"/>
              </a:ext>
            </a:extLst>
          </p:cNvPr>
          <p:cNvSpPr/>
          <p:nvPr/>
        </p:nvSpPr>
        <p:spPr>
          <a:xfrm>
            <a:off x="277503" y="5601364"/>
            <a:ext cx="3508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Отсроченный</a:t>
            </a:r>
            <a:r>
              <a:rPr lang="ru-RU" dirty="0"/>
              <a:t> – при неотложных состояниях</a:t>
            </a:r>
          </a:p>
        </p:txBody>
      </p:sp>
    </p:spTree>
    <p:extLst>
      <p:ext uri="{BB962C8B-B14F-4D97-AF65-F5344CB8AC3E}">
        <p14:creationId xmlns:p14="http://schemas.microsoft.com/office/powerpoint/2010/main" val="289710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88FBB-92DA-42E3-8A51-D2C90A8D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66" y="50057"/>
            <a:ext cx="10932334" cy="994696"/>
          </a:xfrm>
        </p:spPr>
        <p:txBody>
          <a:bodyPr/>
          <a:lstStyle/>
          <a:p>
            <a:pPr marL="0"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и условия оказания неотложной медицинской помощи</a:t>
            </a:r>
          </a:p>
        </p:txBody>
      </p:sp>
      <p:sp>
        <p:nvSpPr>
          <p:cNvPr id="56" name="矩形 37">
            <a:extLst>
              <a:ext uri="{FF2B5EF4-FFF2-40B4-BE49-F238E27FC236}">
                <a16:creationId xmlns:a16="http://schemas.microsoft.com/office/drawing/2014/main" id="{43B6EFB6-1B51-4B47-A1E3-D4303D5ADC45}"/>
              </a:ext>
            </a:extLst>
          </p:cNvPr>
          <p:cNvSpPr/>
          <p:nvPr/>
        </p:nvSpPr>
        <p:spPr bwMode="auto">
          <a:xfrm>
            <a:off x="1606359" y="1707488"/>
            <a:ext cx="3014248" cy="1906201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altLang="zh-CN" sz="1200" kern="0" dirty="0">
              <a:solidFill>
                <a:srgbClr val="4D4D4D"/>
              </a:solidFill>
            </a:endParaRPr>
          </a:p>
        </p:txBody>
      </p:sp>
      <p:sp>
        <p:nvSpPr>
          <p:cNvPr id="27" name="矩形 10">
            <a:extLst>
              <a:ext uri="{FF2B5EF4-FFF2-40B4-BE49-F238E27FC236}">
                <a16:creationId xmlns:a16="http://schemas.microsoft.com/office/drawing/2014/main" id="{F8CF0BEB-2C90-4796-A8A9-086C481FC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62" y="1726962"/>
            <a:ext cx="969328" cy="1906199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eaVert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altLang="zh-CN" b="1" kern="0" dirty="0">
                <a:solidFill>
                  <a:sysClr val="window" lastClr="FFFFFF"/>
                </a:solidFill>
              </a:rPr>
              <a:t>ВИДЫ</a:t>
            </a:r>
            <a:endParaRPr lang="en-US" altLang="zh-CN" sz="1800" b="1" kern="0" dirty="0">
              <a:solidFill>
                <a:sysClr val="window" lastClr="FFFFFF"/>
              </a:solidFill>
            </a:endParaRPr>
          </a:p>
        </p:txBody>
      </p:sp>
      <p:sp>
        <p:nvSpPr>
          <p:cNvPr id="44" name="矩形 25">
            <a:extLst>
              <a:ext uri="{FF2B5EF4-FFF2-40B4-BE49-F238E27FC236}">
                <a16:creationId xmlns:a16="http://schemas.microsoft.com/office/drawing/2014/main" id="{C6162459-30F4-4260-86C1-295ECCEE4649}"/>
              </a:ext>
            </a:extLst>
          </p:cNvPr>
          <p:cNvSpPr/>
          <p:nvPr/>
        </p:nvSpPr>
        <p:spPr bwMode="auto">
          <a:xfrm>
            <a:off x="1606359" y="4101915"/>
            <a:ext cx="2241570" cy="1906199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altLang="zh-CN" sz="1200" kern="0" dirty="0">
              <a:solidFill>
                <a:srgbClr val="4D4D4D"/>
              </a:solidFill>
            </a:endParaRPr>
          </a:p>
        </p:txBody>
      </p:sp>
      <p:sp>
        <p:nvSpPr>
          <p:cNvPr id="41" name="矩形 22">
            <a:extLst>
              <a:ext uri="{FF2B5EF4-FFF2-40B4-BE49-F238E27FC236}">
                <a16:creationId xmlns:a16="http://schemas.microsoft.com/office/drawing/2014/main" id="{BE17E1C3-8DE9-4844-91C0-1A6079E98A07}"/>
              </a:ext>
            </a:extLst>
          </p:cNvPr>
          <p:cNvSpPr/>
          <p:nvPr/>
        </p:nvSpPr>
        <p:spPr bwMode="auto">
          <a:xfrm>
            <a:off x="4127042" y="4101915"/>
            <a:ext cx="2241570" cy="1906199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altLang="zh-CN" sz="1200" kern="0" dirty="0">
              <a:solidFill>
                <a:srgbClr val="4D4D4D"/>
              </a:solidFill>
            </a:endParaRPr>
          </a:p>
        </p:txBody>
      </p:sp>
      <p:sp>
        <p:nvSpPr>
          <p:cNvPr id="38" name="矩形 19">
            <a:extLst>
              <a:ext uri="{FF2B5EF4-FFF2-40B4-BE49-F238E27FC236}">
                <a16:creationId xmlns:a16="http://schemas.microsoft.com/office/drawing/2014/main" id="{8E3343B2-EB0E-4D14-9852-93E955A53FA6}"/>
              </a:ext>
            </a:extLst>
          </p:cNvPr>
          <p:cNvSpPr/>
          <p:nvPr/>
        </p:nvSpPr>
        <p:spPr bwMode="auto">
          <a:xfrm>
            <a:off x="6645563" y="4101915"/>
            <a:ext cx="2241570" cy="1906199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altLang="zh-CN" sz="1200" kern="0" dirty="0">
              <a:solidFill>
                <a:srgbClr val="4D4D4D"/>
              </a:solidFill>
            </a:endParaRPr>
          </a:p>
        </p:txBody>
      </p:sp>
      <p:sp>
        <p:nvSpPr>
          <p:cNvPr id="35" name="矩形 16">
            <a:extLst>
              <a:ext uri="{FF2B5EF4-FFF2-40B4-BE49-F238E27FC236}">
                <a16:creationId xmlns:a16="http://schemas.microsoft.com/office/drawing/2014/main" id="{E13C55C3-AF63-43B4-83C2-4E28999A7D34}"/>
              </a:ext>
            </a:extLst>
          </p:cNvPr>
          <p:cNvSpPr/>
          <p:nvPr/>
        </p:nvSpPr>
        <p:spPr bwMode="auto">
          <a:xfrm>
            <a:off x="9164084" y="4101915"/>
            <a:ext cx="2241570" cy="1906199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altLang="zh-CN" sz="1200" kern="0" dirty="0">
              <a:solidFill>
                <a:srgbClr val="4D4D4D"/>
              </a:solidFill>
            </a:endParaRPr>
          </a:p>
        </p:txBody>
      </p:sp>
      <p:sp>
        <p:nvSpPr>
          <p:cNvPr id="34" name="矩形 15">
            <a:extLst>
              <a:ext uri="{FF2B5EF4-FFF2-40B4-BE49-F238E27FC236}">
                <a16:creationId xmlns:a16="http://schemas.microsoft.com/office/drawing/2014/main" id="{1F314620-2BD1-431E-898B-52F653BD2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62" y="4121387"/>
            <a:ext cx="969328" cy="1906201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altLang="zh-CN" sz="1800" b="1" kern="0" dirty="0">
                <a:solidFill>
                  <a:sysClr val="window" lastClr="FFFFFF"/>
                </a:solidFill>
              </a:rPr>
              <a:t>УСЛОВИЯ</a:t>
            </a:r>
            <a:endParaRPr lang="en-US" altLang="zh-CN" sz="1800" b="1" kern="0" dirty="0">
              <a:solidFill>
                <a:sysClr val="window" lastClr="FFFFFF"/>
              </a:solidFill>
            </a:endParaRPr>
          </a:p>
        </p:txBody>
      </p:sp>
      <p:sp>
        <p:nvSpPr>
          <p:cNvPr id="60" name="矩形 37">
            <a:extLst>
              <a:ext uri="{FF2B5EF4-FFF2-40B4-BE49-F238E27FC236}">
                <a16:creationId xmlns:a16="http://schemas.microsoft.com/office/drawing/2014/main" id="{07615E1F-5339-4054-A756-3062470E3F20}"/>
              </a:ext>
            </a:extLst>
          </p:cNvPr>
          <p:cNvSpPr/>
          <p:nvPr/>
        </p:nvSpPr>
        <p:spPr bwMode="auto">
          <a:xfrm>
            <a:off x="4978761" y="1707487"/>
            <a:ext cx="3014248" cy="1906201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altLang="zh-CN" sz="1200" kern="0" dirty="0">
              <a:solidFill>
                <a:srgbClr val="4D4D4D"/>
              </a:solidFill>
            </a:endParaRPr>
          </a:p>
        </p:txBody>
      </p:sp>
      <p:sp>
        <p:nvSpPr>
          <p:cNvPr id="61" name="矩形 37">
            <a:extLst>
              <a:ext uri="{FF2B5EF4-FFF2-40B4-BE49-F238E27FC236}">
                <a16:creationId xmlns:a16="http://schemas.microsoft.com/office/drawing/2014/main" id="{57271E5B-AAEE-4449-9733-36767D512BA9}"/>
              </a:ext>
            </a:extLst>
          </p:cNvPr>
          <p:cNvSpPr/>
          <p:nvPr/>
        </p:nvSpPr>
        <p:spPr bwMode="auto">
          <a:xfrm>
            <a:off x="8391406" y="1726962"/>
            <a:ext cx="3014248" cy="1906201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altLang="zh-CN" sz="1200" kern="0" dirty="0">
              <a:solidFill>
                <a:srgbClr val="4D4D4D"/>
              </a:solidFill>
            </a:endParaRPr>
          </a:p>
        </p:txBody>
      </p:sp>
      <p:grpSp>
        <p:nvGrpSpPr>
          <p:cNvPr id="62" name="组合 51">
            <a:extLst>
              <a:ext uri="{FF2B5EF4-FFF2-40B4-BE49-F238E27FC236}">
                <a16:creationId xmlns:a16="http://schemas.microsoft.com/office/drawing/2014/main" id="{0C6B5572-9D0C-4A96-AF69-055A9605D33F}"/>
              </a:ext>
            </a:extLst>
          </p:cNvPr>
          <p:cNvGrpSpPr/>
          <p:nvPr/>
        </p:nvGrpSpPr>
        <p:grpSpPr>
          <a:xfrm>
            <a:off x="3922191" y="1314712"/>
            <a:ext cx="975367" cy="730763"/>
            <a:chOff x="582098" y="3077091"/>
            <a:chExt cx="1000117" cy="749305"/>
          </a:xfrm>
        </p:grpSpPr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AC463365-D40C-4DDE-AC08-B7BB713AC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79" y="3077091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1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59">
              <a:extLst>
                <a:ext uri="{FF2B5EF4-FFF2-40B4-BE49-F238E27FC236}">
                  <a16:creationId xmlns:a16="http://schemas.microsoft.com/office/drawing/2014/main" id="{E43A546A-8E86-48F7-B749-3121F0396A80}"/>
                </a:ext>
              </a:extLst>
            </p:cNvPr>
            <p:cNvSpPr txBox="1"/>
            <p:nvPr/>
          </p:nvSpPr>
          <p:spPr>
            <a:xfrm>
              <a:off x="582098" y="3191266"/>
              <a:ext cx="1000117" cy="59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zh-CN" sz="32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1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5" name="组合 51">
            <a:extLst>
              <a:ext uri="{FF2B5EF4-FFF2-40B4-BE49-F238E27FC236}">
                <a16:creationId xmlns:a16="http://schemas.microsoft.com/office/drawing/2014/main" id="{44DCB740-D7A3-4458-8E79-24F222890368}"/>
              </a:ext>
            </a:extLst>
          </p:cNvPr>
          <p:cNvGrpSpPr/>
          <p:nvPr/>
        </p:nvGrpSpPr>
        <p:grpSpPr>
          <a:xfrm>
            <a:off x="7375796" y="1340845"/>
            <a:ext cx="975367" cy="730763"/>
            <a:chOff x="582098" y="3077091"/>
            <a:chExt cx="1000117" cy="749305"/>
          </a:xfrm>
        </p:grpSpPr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302185B0-37E8-4607-BB21-ADB66C1A5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79" y="3077091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1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文本框 59">
              <a:extLst>
                <a:ext uri="{FF2B5EF4-FFF2-40B4-BE49-F238E27FC236}">
                  <a16:creationId xmlns:a16="http://schemas.microsoft.com/office/drawing/2014/main" id="{D0FD9004-6221-443A-87D4-13940AE4DD8A}"/>
                </a:ext>
              </a:extLst>
            </p:cNvPr>
            <p:cNvSpPr txBox="1"/>
            <p:nvPr/>
          </p:nvSpPr>
          <p:spPr>
            <a:xfrm>
              <a:off x="582098" y="3191266"/>
              <a:ext cx="1000117" cy="59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zh-CN" sz="32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2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8" name="组合 51">
            <a:extLst>
              <a:ext uri="{FF2B5EF4-FFF2-40B4-BE49-F238E27FC236}">
                <a16:creationId xmlns:a16="http://schemas.microsoft.com/office/drawing/2014/main" id="{1D238407-0163-4A7A-ADBE-FCBFDCA2B9FD}"/>
              </a:ext>
            </a:extLst>
          </p:cNvPr>
          <p:cNvGrpSpPr/>
          <p:nvPr/>
        </p:nvGrpSpPr>
        <p:grpSpPr>
          <a:xfrm>
            <a:off x="10829401" y="1340844"/>
            <a:ext cx="975367" cy="730763"/>
            <a:chOff x="582098" y="3077091"/>
            <a:chExt cx="1000117" cy="749305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19F9CE67-5B21-425E-869C-5AB014257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79" y="3077091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1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文本框 59">
              <a:extLst>
                <a:ext uri="{FF2B5EF4-FFF2-40B4-BE49-F238E27FC236}">
                  <a16:creationId xmlns:a16="http://schemas.microsoft.com/office/drawing/2014/main" id="{6576DBE9-6F84-411A-B737-CD8C58407C6C}"/>
                </a:ext>
              </a:extLst>
            </p:cNvPr>
            <p:cNvSpPr txBox="1"/>
            <p:nvPr/>
          </p:nvSpPr>
          <p:spPr>
            <a:xfrm>
              <a:off x="582098" y="3191266"/>
              <a:ext cx="1000117" cy="59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zh-CN" sz="32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3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1F7032-CCB8-428C-8625-0A61A1837695}"/>
              </a:ext>
            </a:extLst>
          </p:cNvPr>
          <p:cNvSpPr/>
          <p:nvPr/>
        </p:nvSpPr>
        <p:spPr>
          <a:xfrm>
            <a:off x="1553406" y="2015876"/>
            <a:ext cx="3014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Скорая,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том числе специализированная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02A191-86AA-4052-9616-8A5A80478D9F}"/>
              </a:ext>
            </a:extLst>
          </p:cNvPr>
          <p:cNvSpPr/>
          <p:nvPr/>
        </p:nvSpPr>
        <p:spPr>
          <a:xfrm>
            <a:off x="4135632" y="4729133"/>
            <a:ext cx="224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Амбулаторно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A4D1FCE-8646-4F3D-9A64-F5BC619DEEC0}"/>
              </a:ext>
            </a:extLst>
          </p:cNvPr>
          <p:cNvSpPr/>
          <p:nvPr/>
        </p:nvSpPr>
        <p:spPr>
          <a:xfrm>
            <a:off x="6629652" y="4544467"/>
            <a:ext cx="2247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Дневной стационар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82A3FE2-C7FE-402A-855D-C140E656DD69}"/>
              </a:ext>
            </a:extLst>
          </p:cNvPr>
          <p:cNvSpPr/>
          <p:nvPr/>
        </p:nvSpPr>
        <p:spPr>
          <a:xfrm>
            <a:off x="8920139" y="4606022"/>
            <a:ext cx="2709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Круглосуточный стационар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F18286E-D616-4D4C-88EF-E3A38ECD202F}"/>
              </a:ext>
            </a:extLst>
          </p:cNvPr>
          <p:cNvSpPr/>
          <p:nvPr/>
        </p:nvSpPr>
        <p:spPr>
          <a:xfrm>
            <a:off x="1589814" y="4133497"/>
            <a:ext cx="228445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Вне медицинской организации 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(по месту вызова СМП или в транспортном средстве при медицинской эвакуации)</a:t>
            </a:r>
            <a:endParaRPr lang="ru-RU" sz="1400" dirty="0"/>
          </a:p>
        </p:txBody>
      </p:sp>
      <p:grpSp>
        <p:nvGrpSpPr>
          <p:cNvPr id="71" name="组合 51">
            <a:extLst>
              <a:ext uri="{FF2B5EF4-FFF2-40B4-BE49-F238E27FC236}">
                <a16:creationId xmlns:a16="http://schemas.microsoft.com/office/drawing/2014/main" id="{4C4A3FF4-04C7-451C-A004-6FEF942C13A4}"/>
              </a:ext>
            </a:extLst>
          </p:cNvPr>
          <p:cNvGrpSpPr/>
          <p:nvPr/>
        </p:nvGrpSpPr>
        <p:grpSpPr>
          <a:xfrm>
            <a:off x="1340228" y="5642732"/>
            <a:ext cx="975367" cy="730763"/>
            <a:chOff x="582098" y="3077091"/>
            <a:chExt cx="1000117" cy="749305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45DD5C30-666D-482C-9D00-F95E47375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79" y="3077091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1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文本框 59">
              <a:extLst>
                <a:ext uri="{FF2B5EF4-FFF2-40B4-BE49-F238E27FC236}">
                  <a16:creationId xmlns:a16="http://schemas.microsoft.com/office/drawing/2014/main" id="{E2DE9F18-FAC9-47B0-A8F7-1CEC8FCF77B4}"/>
                </a:ext>
              </a:extLst>
            </p:cNvPr>
            <p:cNvSpPr txBox="1"/>
            <p:nvPr/>
          </p:nvSpPr>
          <p:spPr>
            <a:xfrm>
              <a:off x="582098" y="3191266"/>
              <a:ext cx="1000117" cy="59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zh-CN" sz="32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1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4" name="组合 51">
            <a:extLst>
              <a:ext uri="{FF2B5EF4-FFF2-40B4-BE49-F238E27FC236}">
                <a16:creationId xmlns:a16="http://schemas.microsoft.com/office/drawing/2014/main" id="{F6C57BF1-C6B5-4A9B-A5DC-A3C238F344BE}"/>
              </a:ext>
            </a:extLst>
          </p:cNvPr>
          <p:cNvGrpSpPr/>
          <p:nvPr/>
        </p:nvGrpSpPr>
        <p:grpSpPr>
          <a:xfrm>
            <a:off x="3815067" y="5642732"/>
            <a:ext cx="975367" cy="730763"/>
            <a:chOff x="582098" y="3077091"/>
            <a:chExt cx="1000117" cy="749305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3CB6DC5C-C2B8-47A4-B586-66EB60B50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79" y="3077091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1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文本框 59">
              <a:extLst>
                <a:ext uri="{FF2B5EF4-FFF2-40B4-BE49-F238E27FC236}">
                  <a16:creationId xmlns:a16="http://schemas.microsoft.com/office/drawing/2014/main" id="{C2B65556-F694-4682-B2AE-CA168E7B6D6B}"/>
                </a:ext>
              </a:extLst>
            </p:cNvPr>
            <p:cNvSpPr txBox="1"/>
            <p:nvPr/>
          </p:nvSpPr>
          <p:spPr>
            <a:xfrm>
              <a:off x="582098" y="3191266"/>
              <a:ext cx="1000117" cy="59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zh-CN" sz="32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2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7" name="组合 51">
            <a:extLst>
              <a:ext uri="{FF2B5EF4-FFF2-40B4-BE49-F238E27FC236}">
                <a16:creationId xmlns:a16="http://schemas.microsoft.com/office/drawing/2014/main" id="{D4D9CE07-D73D-4BED-BB30-956CCE255F12}"/>
              </a:ext>
            </a:extLst>
          </p:cNvPr>
          <p:cNvGrpSpPr/>
          <p:nvPr/>
        </p:nvGrpSpPr>
        <p:grpSpPr>
          <a:xfrm>
            <a:off x="6334850" y="5616170"/>
            <a:ext cx="975367" cy="730763"/>
            <a:chOff x="582098" y="3077091"/>
            <a:chExt cx="1000117" cy="749305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81FE009D-23B7-437A-8F39-ED2CF337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79" y="3077091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1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文本框 59">
              <a:extLst>
                <a:ext uri="{FF2B5EF4-FFF2-40B4-BE49-F238E27FC236}">
                  <a16:creationId xmlns:a16="http://schemas.microsoft.com/office/drawing/2014/main" id="{2B94DE5B-9ABC-48D4-AB79-9D7B7FDA8C45}"/>
                </a:ext>
              </a:extLst>
            </p:cNvPr>
            <p:cNvSpPr txBox="1"/>
            <p:nvPr/>
          </p:nvSpPr>
          <p:spPr>
            <a:xfrm>
              <a:off x="582098" y="3191266"/>
              <a:ext cx="1000117" cy="59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zh-CN" sz="32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3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80" name="组合 51">
            <a:extLst>
              <a:ext uri="{FF2B5EF4-FFF2-40B4-BE49-F238E27FC236}">
                <a16:creationId xmlns:a16="http://schemas.microsoft.com/office/drawing/2014/main" id="{4206D884-1D35-485D-A25A-08D124331AA5}"/>
              </a:ext>
            </a:extLst>
          </p:cNvPr>
          <p:cNvGrpSpPr/>
          <p:nvPr/>
        </p:nvGrpSpPr>
        <p:grpSpPr>
          <a:xfrm>
            <a:off x="8842563" y="5624247"/>
            <a:ext cx="975367" cy="730763"/>
            <a:chOff x="582098" y="3077091"/>
            <a:chExt cx="1000117" cy="749305"/>
          </a:xfrm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EDD742F1-23EC-4EB0-A2D3-155E4E6D4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79" y="3077091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1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文本框 59">
              <a:extLst>
                <a:ext uri="{FF2B5EF4-FFF2-40B4-BE49-F238E27FC236}">
                  <a16:creationId xmlns:a16="http://schemas.microsoft.com/office/drawing/2014/main" id="{DF965A20-77D3-480E-B1DD-4F373A6F5D47}"/>
                </a:ext>
              </a:extLst>
            </p:cNvPr>
            <p:cNvSpPr txBox="1"/>
            <p:nvPr/>
          </p:nvSpPr>
          <p:spPr>
            <a:xfrm>
              <a:off x="582098" y="3191266"/>
              <a:ext cx="1000117" cy="59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zh-CN" sz="32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4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E36AA6-D426-4B36-B60E-EABCB79F90EA}"/>
              </a:ext>
            </a:extLst>
          </p:cNvPr>
          <p:cNvSpPr/>
          <p:nvPr/>
        </p:nvSpPr>
        <p:spPr>
          <a:xfrm>
            <a:off x="8397139" y="2165318"/>
            <a:ext cx="3014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Специализированная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в том числе высокотехнологическая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04607D5-F8C4-43D2-BB61-31569F0F8434}"/>
              </a:ext>
            </a:extLst>
          </p:cNvPr>
          <p:cNvSpPr txBox="1"/>
          <p:nvPr/>
        </p:nvSpPr>
        <p:spPr>
          <a:xfrm>
            <a:off x="4997152" y="1897520"/>
            <a:ext cx="2977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Первичная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медико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– санитарная помощь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CF1161D-0202-4273-A7D8-1292776CE0BC}"/>
              </a:ext>
            </a:extLst>
          </p:cNvPr>
          <p:cNvSpPr/>
          <p:nvPr/>
        </p:nvSpPr>
        <p:spPr>
          <a:xfrm>
            <a:off x="6116084" y="6437114"/>
            <a:ext cx="60759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i="1" dirty="0"/>
              <a:t>Федеральной закон от 21.11.2011 № 323-ФЗ «Об основах охраны здоровья граждан Российской Федерации»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74883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F3D9FD9-C52D-4537-A6A3-515915BF1753}"/>
              </a:ext>
            </a:extLst>
          </p:cNvPr>
          <p:cNvSpPr/>
          <p:nvPr/>
        </p:nvSpPr>
        <p:spPr>
          <a:xfrm>
            <a:off x="2464130" y="2824679"/>
            <a:ext cx="9727870" cy="7600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7EEC4FD-C82B-4AA1-85FA-9A458FCE571D}"/>
              </a:ext>
            </a:extLst>
          </p:cNvPr>
          <p:cNvSpPr/>
          <p:nvPr/>
        </p:nvSpPr>
        <p:spPr>
          <a:xfrm>
            <a:off x="2464130" y="3896238"/>
            <a:ext cx="9727870" cy="7600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0F0CCA0-AB03-4321-B7B1-65334F8AC81F}"/>
              </a:ext>
            </a:extLst>
          </p:cNvPr>
          <p:cNvSpPr/>
          <p:nvPr/>
        </p:nvSpPr>
        <p:spPr>
          <a:xfrm>
            <a:off x="2464130" y="4939815"/>
            <a:ext cx="9727870" cy="7600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89CB35-FC6B-458A-9A65-BD57F0E1F82B}"/>
              </a:ext>
            </a:extLst>
          </p:cNvPr>
          <p:cNvSpPr/>
          <p:nvPr/>
        </p:nvSpPr>
        <p:spPr>
          <a:xfrm>
            <a:off x="2464130" y="1814762"/>
            <a:ext cx="9727870" cy="7600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88FBB-92DA-42E3-8A51-D2C90A8D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66" y="50057"/>
            <a:ext cx="10932334" cy="994696"/>
          </a:xfrm>
        </p:spPr>
        <p:txBody>
          <a:bodyPr/>
          <a:lstStyle/>
          <a:p>
            <a:pPr marL="0"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неотложной медицинской помощи</a:t>
            </a:r>
          </a:p>
        </p:txBody>
      </p:sp>
      <p:sp>
        <p:nvSpPr>
          <p:cNvPr id="17" name="椭圆 192">
            <a:extLst>
              <a:ext uri="{FF2B5EF4-FFF2-40B4-BE49-F238E27FC236}">
                <a16:creationId xmlns:a16="http://schemas.microsoft.com/office/drawing/2014/main" id="{6B596922-758A-45B9-8B33-4F6055B62CFB}"/>
              </a:ext>
            </a:extLst>
          </p:cNvPr>
          <p:cNvSpPr/>
          <p:nvPr/>
        </p:nvSpPr>
        <p:spPr>
          <a:xfrm>
            <a:off x="267369" y="1780813"/>
            <a:ext cx="4002289" cy="3934925"/>
          </a:xfrm>
          <a:prstGeom prst="ellipse">
            <a:avLst/>
          </a:prstGeom>
          <a:solidFill>
            <a:srgbClr val="5A7F2F"/>
          </a:solidFill>
          <a:ln w="7938" cap="flat">
            <a:noFill/>
            <a:prstDash val="solid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6197" tIns="38098" rIns="76197" bIns="380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" name="椭圆 192">
            <a:extLst>
              <a:ext uri="{FF2B5EF4-FFF2-40B4-BE49-F238E27FC236}">
                <a16:creationId xmlns:a16="http://schemas.microsoft.com/office/drawing/2014/main" id="{925439D2-2DC9-4C8D-B6E1-2525FD67C6FA}"/>
              </a:ext>
            </a:extLst>
          </p:cNvPr>
          <p:cNvSpPr/>
          <p:nvPr/>
        </p:nvSpPr>
        <p:spPr>
          <a:xfrm>
            <a:off x="446531" y="1992244"/>
            <a:ext cx="3582051" cy="3479672"/>
          </a:xfrm>
          <a:prstGeom prst="ellipse">
            <a:avLst/>
          </a:prstGeom>
          <a:gradFill>
            <a:gsLst>
              <a:gs pos="0">
                <a:sysClr val="window" lastClr="FFFFFF">
                  <a:lumMod val="82000"/>
                  <a:lumOff val="18000"/>
                </a:sysClr>
              </a:gs>
              <a:gs pos="47000">
                <a:srgbClr val="F5F5F5"/>
              </a:gs>
              <a:gs pos="100000">
                <a:sysClr val="window" lastClr="FFFFFF">
                  <a:lumMod val="95000"/>
                  <a:lumOff val="5000"/>
                </a:sysClr>
              </a:gs>
            </a:gsLst>
            <a:lin ang="18900000" scaled="0"/>
          </a:gradFill>
          <a:ln w="7938" cap="flat">
            <a:noFill/>
            <a:prstDash val="solid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6197" tIns="38098" rIns="76197" bIns="380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1B27401-13FF-4399-AF6E-48185C732BB2}"/>
              </a:ext>
            </a:extLst>
          </p:cNvPr>
          <p:cNvSpPr/>
          <p:nvPr/>
        </p:nvSpPr>
        <p:spPr>
          <a:xfrm>
            <a:off x="801306" y="4079446"/>
            <a:ext cx="2964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0C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н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еотложная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медицинская помощь</a:t>
            </a:r>
          </a:p>
        </p:txBody>
      </p:sp>
      <p:pic>
        <p:nvPicPr>
          <p:cNvPr id="27" name="Graphic 18">
            <a:extLst>
              <a:ext uri="{FF2B5EF4-FFF2-40B4-BE49-F238E27FC236}">
                <a16:creationId xmlns:a16="http://schemas.microsoft.com/office/drawing/2014/main" id="{7709B819-A5D8-4646-A489-E68B883F1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899" y="2560901"/>
            <a:ext cx="1531078" cy="1467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433148-5681-4DD7-A6CF-D42E194D87D1}"/>
              </a:ext>
            </a:extLst>
          </p:cNvPr>
          <p:cNvSpPr/>
          <p:nvPr/>
        </p:nvSpPr>
        <p:spPr>
          <a:xfrm>
            <a:off x="4280064" y="1901997"/>
            <a:ext cx="7911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положения об организации оказания медицинской помощи по видам медицинской помощи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EE5B43-0B35-43F9-AE5F-7A96F504EEE5}"/>
              </a:ext>
            </a:extLst>
          </p:cNvPr>
          <p:cNvSpPr/>
          <p:nvPr/>
        </p:nvSpPr>
        <p:spPr>
          <a:xfrm>
            <a:off x="4320541" y="2858486"/>
            <a:ext cx="7424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порядки оказания медицинской помощи, утверждаемыми уполномоченным федеральным органом исполнительной власти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B74901-5BA6-4BF4-B78E-94B1C4700924}"/>
              </a:ext>
            </a:extLst>
          </p:cNvPr>
          <p:cNvSpPr/>
          <p:nvPr/>
        </p:nvSpPr>
        <p:spPr>
          <a:xfrm>
            <a:off x="4365226" y="4028875"/>
            <a:ext cx="313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клинические рекомендации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0B29F84-F9BF-4663-A172-F554AAFBBDDD}"/>
              </a:ext>
            </a:extLst>
          </p:cNvPr>
          <p:cNvSpPr/>
          <p:nvPr/>
        </p:nvSpPr>
        <p:spPr>
          <a:xfrm>
            <a:off x="4336691" y="4994349"/>
            <a:ext cx="7855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стандарты медицинской помощи, утверждаемых уполномоченным федеральным органом исполнительной власти</a:t>
            </a:r>
          </a:p>
        </p:txBody>
      </p:sp>
    </p:spTree>
    <p:extLst>
      <p:ext uri="{BB962C8B-B14F-4D97-AF65-F5344CB8AC3E}">
        <p14:creationId xmlns:p14="http://schemas.microsoft.com/office/powerpoint/2010/main" val="363366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88FBB-92DA-42E3-8A51-D2C90A8D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66" y="50057"/>
            <a:ext cx="10932334" cy="994696"/>
          </a:xfrm>
        </p:spPr>
        <p:txBody>
          <a:bodyPr/>
          <a:lstStyle/>
          <a:p>
            <a:pPr marL="0"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Объемы исследований при оказаний неотложной медицинской помощи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7D25D03-0420-4687-9B21-60CD9B0A436C}"/>
              </a:ext>
            </a:extLst>
          </p:cNvPr>
          <p:cNvSpPr/>
          <p:nvPr/>
        </p:nvSpPr>
        <p:spPr>
          <a:xfrm>
            <a:off x="255711" y="1688218"/>
            <a:ext cx="11798621" cy="27634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45EF50C-536C-46F6-9434-F9D7C385C4F7}"/>
              </a:ext>
            </a:extLst>
          </p:cNvPr>
          <p:cNvSpPr/>
          <p:nvPr/>
        </p:nvSpPr>
        <p:spPr>
          <a:xfrm>
            <a:off x="3505531" y="1897090"/>
            <a:ext cx="5229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Объемы исследований</a:t>
            </a:r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68B339ED-CF1A-4691-A073-738CA90C90B6}"/>
              </a:ext>
            </a:extLst>
          </p:cNvPr>
          <p:cNvSpPr/>
          <p:nvPr/>
        </p:nvSpPr>
        <p:spPr>
          <a:xfrm>
            <a:off x="403504" y="2647731"/>
            <a:ext cx="4523232" cy="1284147"/>
          </a:xfrm>
          <a:prstGeom prst="homePlate">
            <a:avLst/>
          </a:prstGeom>
          <a:solidFill>
            <a:srgbClr val="5A7F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93B720D-5FD6-4719-A704-87CE71CAC6D5}"/>
              </a:ext>
            </a:extLst>
          </p:cNvPr>
          <p:cNvSpPr/>
          <p:nvPr/>
        </p:nvSpPr>
        <p:spPr>
          <a:xfrm>
            <a:off x="403503" y="2903271"/>
            <a:ext cx="4206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Повод (заболевание) неотложной медицинской помощи</a:t>
            </a:r>
          </a:p>
        </p:txBody>
      </p:sp>
      <p:sp>
        <p:nvSpPr>
          <p:cNvPr id="22" name="Стрелка: шеврон 21">
            <a:extLst>
              <a:ext uri="{FF2B5EF4-FFF2-40B4-BE49-F238E27FC236}">
                <a16:creationId xmlns:a16="http://schemas.microsoft.com/office/drawing/2014/main" id="{C7E8273D-0AEE-46A7-9849-F1879206A182}"/>
              </a:ext>
            </a:extLst>
          </p:cNvPr>
          <p:cNvSpPr/>
          <p:nvPr/>
        </p:nvSpPr>
        <p:spPr>
          <a:xfrm>
            <a:off x="6749896" y="2655050"/>
            <a:ext cx="5187240" cy="1276827"/>
          </a:xfrm>
          <a:prstGeom prst="chevron">
            <a:avLst/>
          </a:prstGeom>
          <a:solidFill>
            <a:srgbClr val="5A7F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CE8F7E1-F564-42A7-B27C-2F9835F26AFC}"/>
              </a:ext>
            </a:extLst>
          </p:cNvPr>
          <p:cNvSpPr/>
          <p:nvPr/>
        </p:nvSpPr>
        <p:spPr>
          <a:xfrm>
            <a:off x="7413906" y="2749382"/>
            <a:ext cx="4206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соответствии с клиническими рекомендациями и с учетом стандартов оказания МП</a:t>
            </a:r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FB51B6B7-9421-4220-A95C-C4E5278D2509}"/>
              </a:ext>
            </a:extLst>
          </p:cNvPr>
          <p:cNvSpPr/>
          <p:nvPr/>
        </p:nvSpPr>
        <p:spPr>
          <a:xfrm>
            <a:off x="4743443" y="2655051"/>
            <a:ext cx="2189747" cy="1284147"/>
          </a:xfrm>
          <a:prstGeom prst="chevron">
            <a:avLst/>
          </a:prstGeom>
          <a:solidFill>
            <a:srgbClr val="5A7F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C6C36D-2D9C-4649-A2F9-499E9706D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11" y="5169781"/>
            <a:ext cx="1196793" cy="11967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E57D80-DD78-4C5D-B40B-F3C6258A2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201" y="5239753"/>
            <a:ext cx="4091664" cy="10454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D47576-479A-43C8-A8BF-357403BC98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563" y="5164090"/>
            <a:ext cx="1196793" cy="1196793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878C741-38CF-4D97-BB68-B25E17924E60}"/>
              </a:ext>
            </a:extLst>
          </p:cNvPr>
          <p:cNvSpPr/>
          <p:nvPr/>
        </p:nvSpPr>
        <p:spPr>
          <a:xfrm>
            <a:off x="7786047" y="5173718"/>
            <a:ext cx="3948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стандарты медицинской помощи, утверждаемых уполномоченным федеральным органом исполнительной власти</a:t>
            </a:r>
          </a:p>
        </p:txBody>
      </p:sp>
    </p:spTree>
    <p:extLst>
      <p:ext uri="{BB962C8B-B14F-4D97-AF65-F5344CB8AC3E}">
        <p14:creationId xmlns:p14="http://schemas.microsoft.com/office/powerpoint/2010/main" val="92269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F1110DF6-4E6F-48D2-B827-4057FF46B3BC}"/>
              </a:ext>
            </a:extLst>
          </p:cNvPr>
          <p:cNvSpPr/>
          <p:nvPr/>
        </p:nvSpPr>
        <p:spPr>
          <a:xfrm>
            <a:off x="275705" y="3716350"/>
            <a:ext cx="11581998" cy="19495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88FBB-92DA-42E3-8A51-D2C90A8D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66" y="50057"/>
            <a:ext cx="10932334" cy="994696"/>
          </a:xfrm>
        </p:spPr>
        <p:txBody>
          <a:bodyPr/>
          <a:lstStyle/>
          <a:p>
            <a:pPr marL="0"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неотложной медицинской помощи бригадой скорой медицинской помощи </a:t>
            </a:r>
          </a:p>
        </p:txBody>
      </p:sp>
      <p:sp>
        <p:nvSpPr>
          <p:cNvPr id="14" name="矩形 4">
            <a:extLst>
              <a:ext uri="{FF2B5EF4-FFF2-40B4-BE49-F238E27FC236}">
                <a16:creationId xmlns:a16="http://schemas.microsoft.com/office/drawing/2014/main" id="{668C84B8-578E-4573-8383-B2037FD01058}"/>
              </a:ext>
            </a:extLst>
          </p:cNvPr>
          <p:cNvSpPr/>
          <p:nvPr/>
        </p:nvSpPr>
        <p:spPr>
          <a:xfrm>
            <a:off x="2237039" y="1654767"/>
            <a:ext cx="3778448" cy="15664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100" dirty="0">
              <a:solidFill>
                <a:prstClr val="white"/>
              </a:solidFill>
            </a:endParaRPr>
          </a:p>
        </p:txBody>
      </p:sp>
      <p:sp>
        <p:nvSpPr>
          <p:cNvPr id="15" name="矩形 5">
            <a:extLst>
              <a:ext uri="{FF2B5EF4-FFF2-40B4-BE49-F238E27FC236}">
                <a16:creationId xmlns:a16="http://schemas.microsoft.com/office/drawing/2014/main" id="{B5474C71-5E44-4CA1-8F7F-849F98D2E501}"/>
              </a:ext>
            </a:extLst>
          </p:cNvPr>
          <p:cNvSpPr/>
          <p:nvPr/>
        </p:nvSpPr>
        <p:spPr>
          <a:xfrm>
            <a:off x="7973885" y="1654767"/>
            <a:ext cx="3621619" cy="15664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100">
              <a:solidFill>
                <a:prstClr val="white"/>
              </a:solidFill>
            </a:endParaRPr>
          </a:p>
        </p:txBody>
      </p:sp>
      <p:grpSp>
        <p:nvGrpSpPr>
          <p:cNvPr id="39" name="组合 9">
            <a:extLst>
              <a:ext uri="{FF2B5EF4-FFF2-40B4-BE49-F238E27FC236}">
                <a16:creationId xmlns:a16="http://schemas.microsoft.com/office/drawing/2014/main" id="{D7F45401-7464-46CF-B787-391A3D442A65}"/>
              </a:ext>
            </a:extLst>
          </p:cNvPr>
          <p:cNvGrpSpPr/>
          <p:nvPr/>
        </p:nvGrpSpPr>
        <p:grpSpPr>
          <a:xfrm>
            <a:off x="489618" y="1428274"/>
            <a:ext cx="2240212" cy="1985483"/>
            <a:chOff x="1529861" y="1829264"/>
            <a:chExt cx="2452453" cy="2173589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3C090D42-907A-4A80-8C75-CD1946EF3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861" y="1829264"/>
              <a:ext cx="2452453" cy="217358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1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7582D4E8-E127-4349-8D26-2B3482171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672" y="1966891"/>
              <a:ext cx="2130210" cy="188798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50">
              <a:noFill/>
            </a:ln>
            <a:effectLst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1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7">
            <a:extLst>
              <a:ext uri="{FF2B5EF4-FFF2-40B4-BE49-F238E27FC236}">
                <a16:creationId xmlns:a16="http://schemas.microsoft.com/office/drawing/2014/main" id="{E1D064B0-C6E5-4EBF-A39A-3A1A17687986}"/>
              </a:ext>
            </a:extLst>
          </p:cNvPr>
          <p:cNvGrpSpPr/>
          <p:nvPr/>
        </p:nvGrpSpPr>
        <p:grpSpPr>
          <a:xfrm>
            <a:off x="6233571" y="1428274"/>
            <a:ext cx="2240212" cy="1985483"/>
            <a:chOff x="1529861" y="1829264"/>
            <a:chExt cx="2452453" cy="2173589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D61D9993-7F0F-4F56-A6D9-FC8157738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861" y="1829264"/>
              <a:ext cx="2452453" cy="2173589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1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8E9FBF7C-0040-4EDC-9CCF-E5444E2D7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672" y="1966891"/>
              <a:ext cx="2130210" cy="1887988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00000"/>
            </a:solidFill>
            <a:ln w="19050">
              <a:noFill/>
            </a:ln>
            <a:effectLst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1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51">
            <a:extLst>
              <a:ext uri="{FF2B5EF4-FFF2-40B4-BE49-F238E27FC236}">
                <a16:creationId xmlns:a16="http://schemas.microsoft.com/office/drawing/2014/main" id="{ECFD82D7-7C51-4331-BDE5-EA2B6539923C}"/>
              </a:ext>
            </a:extLst>
          </p:cNvPr>
          <p:cNvGrpSpPr/>
          <p:nvPr/>
        </p:nvGrpSpPr>
        <p:grpSpPr>
          <a:xfrm>
            <a:off x="1600067" y="1096803"/>
            <a:ext cx="975367" cy="730763"/>
            <a:chOff x="582098" y="3077091"/>
            <a:chExt cx="1000117" cy="749305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96165EE8-D577-4B46-8F96-3FC0DF529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79" y="3077091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1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文本框 59">
              <a:extLst>
                <a:ext uri="{FF2B5EF4-FFF2-40B4-BE49-F238E27FC236}">
                  <a16:creationId xmlns:a16="http://schemas.microsoft.com/office/drawing/2014/main" id="{526E569D-53C4-4C77-97E5-3A2A4C75871F}"/>
                </a:ext>
              </a:extLst>
            </p:cNvPr>
            <p:cNvSpPr txBox="1"/>
            <p:nvPr/>
          </p:nvSpPr>
          <p:spPr>
            <a:xfrm>
              <a:off x="582098" y="3191266"/>
              <a:ext cx="1000117" cy="59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zh-CN" sz="32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1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5" name="组合 61">
            <a:extLst>
              <a:ext uri="{FF2B5EF4-FFF2-40B4-BE49-F238E27FC236}">
                <a16:creationId xmlns:a16="http://schemas.microsoft.com/office/drawing/2014/main" id="{78BCBB32-4ED0-42D3-AEE9-DA6B19C17258}"/>
              </a:ext>
            </a:extLst>
          </p:cNvPr>
          <p:cNvGrpSpPr/>
          <p:nvPr/>
        </p:nvGrpSpPr>
        <p:grpSpPr>
          <a:xfrm>
            <a:off x="7504932" y="1145113"/>
            <a:ext cx="975367" cy="730763"/>
            <a:chOff x="7645446" y="1219336"/>
            <a:chExt cx="1000117" cy="749305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B8CDD1AF-BDC8-4B1A-B2F5-ACA9E6B2F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7915" y="1219336"/>
              <a:ext cx="845439" cy="74930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1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65">
              <a:extLst>
                <a:ext uri="{FF2B5EF4-FFF2-40B4-BE49-F238E27FC236}">
                  <a16:creationId xmlns:a16="http://schemas.microsoft.com/office/drawing/2014/main" id="{79A11DDD-CF01-44E9-8850-4707986D2EFF}"/>
                </a:ext>
              </a:extLst>
            </p:cNvPr>
            <p:cNvSpPr txBox="1"/>
            <p:nvPr/>
          </p:nvSpPr>
          <p:spPr>
            <a:xfrm>
              <a:off x="7645446" y="1234183"/>
              <a:ext cx="1000117" cy="599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zh-CN" sz="3200" dirty="0">
                  <a:solidFill>
                    <a:srgbClr val="C00000"/>
                  </a:solidFill>
                  <a:latin typeface="Impact" panose="020B0806030902050204" pitchFamily="34" charset="0"/>
                </a:rPr>
                <a:t>2</a:t>
              </a:r>
              <a:endParaRPr lang="zh-CN" altLang="en-US" sz="32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6DE1BD-F70E-4837-ADB2-664E0CC096A3}"/>
              </a:ext>
            </a:extLst>
          </p:cNvPr>
          <p:cNvSpPr/>
          <p:nvPr/>
        </p:nvSpPr>
        <p:spPr>
          <a:xfrm>
            <a:off x="2700063" y="1745473"/>
            <a:ext cx="32642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внезапные острые заболевания, состояния, обострения хронических заболеваний, требующие срочного медицинского вмешательства, без явных признаков угрозы жизни</a:t>
            </a:r>
          </a:p>
        </p:txBody>
      </p:sp>
      <p:pic>
        <p:nvPicPr>
          <p:cNvPr id="7" name="Рисунок 6" descr="Голова с шестеренками">
            <a:extLst>
              <a:ext uri="{FF2B5EF4-FFF2-40B4-BE49-F238E27FC236}">
                <a16:creationId xmlns:a16="http://schemas.microsoft.com/office/drawing/2014/main" id="{9FD50CE1-D1EC-48CC-8C76-0C9058F10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1152" y="1846273"/>
            <a:ext cx="1101734" cy="1101734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A39047B-21D8-440E-8434-9EA02EA05893}"/>
              </a:ext>
            </a:extLst>
          </p:cNvPr>
          <p:cNvSpPr/>
          <p:nvPr/>
        </p:nvSpPr>
        <p:spPr>
          <a:xfrm>
            <a:off x="8441311" y="1758847"/>
            <a:ext cx="31541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констатация смерти (за исключением часов работы медицинских организаций, оказывающих медицинскую помощь в амбулаторных условиях)</a:t>
            </a:r>
          </a:p>
        </p:txBody>
      </p:sp>
      <p:pic>
        <p:nvPicPr>
          <p:cNvPr id="49" name="Рисунок 48" descr="Закрыть">
            <a:extLst>
              <a:ext uri="{FF2B5EF4-FFF2-40B4-BE49-F238E27FC236}">
                <a16:creationId xmlns:a16="http://schemas.microsoft.com/office/drawing/2014/main" id="{1C5FB82B-2A9B-4FAB-A1A4-F39C9AA51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4366" y="1939940"/>
            <a:ext cx="914400" cy="914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01518D5-4A64-4320-8A73-69CDF2595A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6424" y="3646161"/>
            <a:ext cx="1025547" cy="98479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AB79FE4-3E97-4151-92ED-D04CF65FEF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298" y="3716349"/>
            <a:ext cx="1646960" cy="1646960"/>
          </a:xfrm>
          <a:prstGeom prst="rect">
            <a:avLst/>
          </a:prstGeom>
        </p:spPr>
      </p:pic>
      <p:pic>
        <p:nvPicPr>
          <p:cNvPr id="55" name="Рисунок 54" descr="Контрольный список (справа налево)">
            <a:extLst>
              <a:ext uri="{FF2B5EF4-FFF2-40B4-BE49-F238E27FC236}">
                <a16:creationId xmlns:a16="http://schemas.microsoft.com/office/drawing/2014/main" id="{92255C00-4A7B-469D-900D-5CCB074CDB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72973" y="3932647"/>
            <a:ext cx="1214363" cy="1214363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205149A0-2B30-4DF1-BA7E-58F3B7913037}"/>
              </a:ext>
            </a:extLst>
          </p:cNvPr>
          <p:cNvSpPr/>
          <p:nvPr/>
        </p:nvSpPr>
        <p:spPr>
          <a:xfrm>
            <a:off x="2225516" y="4765412"/>
            <a:ext cx="1344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/>
              <a:t>проводится оценка состояния по чек-листу </a:t>
            </a:r>
          </a:p>
        </p:txBody>
      </p:sp>
      <p:sp>
        <p:nvSpPr>
          <p:cNvPr id="58" name="Стрелка: вправо 57">
            <a:extLst>
              <a:ext uri="{FF2B5EF4-FFF2-40B4-BE49-F238E27FC236}">
                <a16:creationId xmlns:a16="http://schemas.microsoft.com/office/drawing/2014/main" id="{552B8967-1EBA-4A67-B9EF-7F2FDEB782DD}"/>
              </a:ext>
            </a:extLst>
          </p:cNvPr>
          <p:cNvSpPr/>
          <p:nvPr/>
        </p:nvSpPr>
        <p:spPr>
          <a:xfrm>
            <a:off x="2471878" y="4255336"/>
            <a:ext cx="911306" cy="56898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588B56F3-D5F6-4A8B-B698-273A6FD9925D}"/>
              </a:ext>
            </a:extLst>
          </p:cNvPr>
          <p:cNvSpPr/>
          <p:nvPr/>
        </p:nvSpPr>
        <p:spPr>
          <a:xfrm>
            <a:off x="5081322" y="3836785"/>
            <a:ext cx="911306" cy="56898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D45E5823-218E-42B3-9824-592461CE2898}"/>
              </a:ext>
            </a:extLst>
          </p:cNvPr>
          <p:cNvSpPr/>
          <p:nvPr/>
        </p:nvSpPr>
        <p:spPr>
          <a:xfrm>
            <a:off x="4815104" y="4376941"/>
            <a:ext cx="1344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/>
              <a:t>определяются риски для жизни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45BC681E-8861-4C37-9972-786C3D78F030}"/>
              </a:ext>
            </a:extLst>
          </p:cNvPr>
          <p:cNvSpPr/>
          <p:nvPr/>
        </p:nvSpPr>
        <p:spPr>
          <a:xfrm>
            <a:off x="8387393" y="5350265"/>
            <a:ext cx="27010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/>
              <a:t>не более 2 часов с момента обращения </a:t>
            </a:r>
          </a:p>
        </p:txBody>
      </p:sp>
      <p:pic>
        <p:nvPicPr>
          <p:cNvPr id="67" name="Рисунок 66" descr="Секундомер">
            <a:extLst>
              <a:ext uri="{FF2B5EF4-FFF2-40B4-BE49-F238E27FC236}">
                <a16:creationId xmlns:a16="http://schemas.microsoft.com/office/drawing/2014/main" id="{0D6AAC26-BB05-4CD5-8335-B1A4948958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37463" y="3944541"/>
            <a:ext cx="1063357" cy="1063357"/>
          </a:xfrm>
          <a:prstGeom prst="rect">
            <a:avLst/>
          </a:prstGeom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FCBCCB5-515A-4BED-9F28-F795303874FC}"/>
              </a:ext>
            </a:extLst>
          </p:cNvPr>
          <p:cNvSpPr/>
          <p:nvPr/>
        </p:nvSpPr>
        <p:spPr>
          <a:xfrm>
            <a:off x="1337558" y="5802065"/>
            <a:ext cx="10776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Учитывая отсутствие угрозы жизни пациента при состояниях, требующих оказания неотложной помощи, в случае поступления вызова скорой медицинской помощи в неотложной форме на вызов направляется ближайшая свободная </a:t>
            </a:r>
            <a:r>
              <a:rPr lang="ru-RU" sz="1400" dirty="0" err="1"/>
              <a:t>общепрофильная</a:t>
            </a:r>
            <a:r>
              <a:rPr lang="ru-RU" sz="1400" dirty="0"/>
              <a:t> выездная бригада скорой медицинской помощи при отсутствии вызовов скорой медицинской помощи в экстренной форме</a:t>
            </a:r>
          </a:p>
        </p:txBody>
      </p:sp>
      <p:pic>
        <p:nvPicPr>
          <p:cNvPr id="70" name="Рисунок 69" descr="Предупреждение">
            <a:extLst>
              <a:ext uri="{FF2B5EF4-FFF2-40B4-BE49-F238E27FC236}">
                <a16:creationId xmlns:a16="http://schemas.microsoft.com/office/drawing/2014/main" id="{E1004ED6-C6F9-44A4-863F-8A7B69424E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6575" y="5665902"/>
            <a:ext cx="923091" cy="923091"/>
          </a:xfrm>
          <a:prstGeom prst="rect">
            <a:avLst/>
          </a:prstGeom>
        </p:spPr>
      </p:pic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FFC5C44F-2E36-47C8-B259-1BD73606A0C0}"/>
              </a:ext>
            </a:extLst>
          </p:cNvPr>
          <p:cNvCxnSpPr/>
          <p:nvPr/>
        </p:nvCxnSpPr>
        <p:spPr>
          <a:xfrm>
            <a:off x="8387395" y="5236088"/>
            <a:ext cx="2701030" cy="0"/>
          </a:xfrm>
          <a:prstGeom prst="line">
            <a:avLst/>
          </a:prstGeom>
          <a:ln w="28575">
            <a:solidFill>
              <a:srgbClr val="5A7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2098AA20-4207-4D51-804E-ED8EEB83920A}"/>
              </a:ext>
            </a:extLst>
          </p:cNvPr>
          <p:cNvCxnSpPr/>
          <p:nvPr/>
        </p:nvCxnSpPr>
        <p:spPr>
          <a:xfrm>
            <a:off x="11088425" y="5104724"/>
            <a:ext cx="0" cy="262728"/>
          </a:xfrm>
          <a:prstGeom prst="line">
            <a:avLst/>
          </a:prstGeom>
          <a:ln w="28575">
            <a:solidFill>
              <a:srgbClr val="5A7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Знак ''минус'' 75">
            <a:extLst>
              <a:ext uri="{FF2B5EF4-FFF2-40B4-BE49-F238E27FC236}">
                <a16:creationId xmlns:a16="http://schemas.microsoft.com/office/drawing/2014/main" id="{E7996E9D-79DA-42AD-A1A5-0B635CB5A586}"/>
              </a:ext>
            </a:extLst>
          </p:cNvPr>
          <p:cNvSpPr/>
          <p:nvPr/>
        </p:nvSpPr>
        <p:spPr>
          <a:xfrm>
            <a:off x="8113116" y="4144808"/>
            <a:ext cx="1957542" cy="245179"/>
          </a:xfrm>
          <a:prstGeom prst="mathMinu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''минус'' 76">
            <a:extLst>
              <a:ext uri="{FF2B5EF4-FFF2-40B4-BE49-F238E27FC236}">
                <a16:creationId xmlns:a16="http://schemas.microsoft.com/office/drawing/2014/main" id="{588ED03C-F287-43B2-9523-A72F1A220871}"/>
              </a:ext>
            </a:extLst>
          </p:cNvPr>
          <p:cNvSpPr/>
          <p:nvPr/>
        </p:nvSpPr>
        <p:spPr>
          <a:xfrm>
            <a:off x="8118861" y="4326685"/>
            <a:ext cx="1957542" cy="245179"/>
          </a:xfrm>
          <a:prstGeom prst="mathMinu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''минус'' 78">
            <a:extLst>
              <a:ext uri="{FF2B5EF4-FFF2-40B4-BE49-F238E27FC236}">
                <a16:creationId xmlns:a16="http://schemas.microsoft.com/office/drawing/2014/main" id="{5C6D5DDB-444C-415B-8EE6-1AAF83355D06}"/>
              </a:ext>
            </a:extLst>
          </p:cNvPr>
          <p:cNvSpPr/>
          <p:nvPr/>
        </p:nvSpPr>
        <p:spPr>
          <a:xfrm>
            <a:off x="8124606" y="4526914"/>
            <a:ext cx="1957542" cy="245179"/>
          </a:xfrm>
          <a:prstGeom prst="mathMinu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''минус'' 79">
            <a:extLst>
              <a:ext uri="{FF2B5EF4-FFF2-40B4-BE49-F238E27FC236}">
                <a16:creationId xmlns:a16="http://schemas.microsoft.com/office/drawing/2014/main" id="{C8EC61E9-7406-4A46-8AD6-D5EECDB06F02}"/>
              </a:ext>
            </a:extLst>
          </p:cNvPr>
          <p:cNvSpPr/>
          <p:nvPr/>
        </p:nvSpPr>
        <p:spPr>
          <a:xfrm>
            <a:off x="8084851" y="4735460"/>
            <a:ext cx="2367470" cy="245179"/>
          </a:xfrm>
          <a:prstGeom prst="mathMinus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''минус'' 81">
            <a:extLst>
              <a:ext uri="{FF2B5EF4-FFF2-40B4-BE49-F238E27FC236}">
                <a16:creationId xmlns:a16="http://schemas.microsoft.com/office/drawing/2014/main" id="{428B902A-D00E-40AB-BAD9-7AD2A2D0AA48}"/>
              </a:ext>
            </a:extLst>
          </p:cNvPr>
          <p:cNvSpPr/>
          <p:nvPr/>
        </p:nvSpPr>
        <p:spPr>
          <a:xfrm>
            <a:off x="8038007" y="4952096"/>
            <a:ext cx="2701004" cy="245179"/>
          </a:xfrm>
          <a:prstGeom prst="mathMinus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48A0289A-0BD7-4BC6-802B-6E293E6E70EF}"/>
              </a:ext>
            </a:extLst>
          </p:cNvPr>
          <p:cNvCxnSpPr>
            <a:cxnSpLocks/>
          </p:cNvCxnSpPr>
          <p:nvPr/>
        </p:nvCxnSpPr>
        <p:spPr>
          <a:xfrm>
            <a:off x="8381043" y="4128115"/>
            <a:ext cx="2" cy="1239337"/>
          </a:xfrm>
          <a:prstGeom prst="line">
            <a:avLst/>
          </a:prstGeom>
          <a:ln w="28575">
            <a:solidFill>
              <a:srgbClr val="5A7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CF8D5A41-E348-46B0-B4C9-9E6E13F81FB9}"/>
              </a:ext>
            </a:extLst>
          </p:cNvPr>
          <p:cNvSpPr txBox="1"/>
          <p:nvPr/>
        </p:nvSpPr>
        <p:spPr>
          <a:xfrm>
            <a:off x="8329937" y="4046227"/>
            <a:ext cx="1614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/>
              <a:t>экстренные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4665E3C-FB82-4FA1-BE8B-AB828DE9871F}"/>
              </a:ext>
            </a:extLst>
          </p:cNvPr>
          <p:cNvSpPr txBox="1"/>
          <p:nvPr/>
        </p:nvSpPr>
        <p:spPr>
          <a:xfrm>
            <a:off x="8329937" y="4245547"/>
            <a:ext cx="1614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/>
              <a:t>экстренные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E6A6795-430A-4703-82A5-7F7F3A098E17}"/>
              </a:ext>
            </a:extLst>
          </p:cNvPr>
          <p:cNvSpPr txBox="1"/>
          <p:nvPr/>
        </p:nvSpPr>
        <p:spPr>
          <a:xfrm>
            <a:off x="8329937" y="4437558"/>
            <a:ext cx="1614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/>
              <a:t>экстренные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756D7DE-A9C0-4868-B0CA-075418ADEAB5}"/>
              </a:ext>
            </a:extLst>
          </p:cNvPr>
          <p:cNvSpPr txBox="1"/>
          <p:nvPr/>
        </p:nvSpPr>
        <p:spPr>
          <a:xfrm>
            <a:off x="8329937" y="4659699"/>
            <a:ext cx="1614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/>
              <a:t>неотложные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EFC2B8C-CDA5-4C6E-BA0D-DB7B8B22B434}"/>
              </a:ext>
            </a:extLst>
          </p:cNvPr>
          <p:cNvSpPr txBox="1"/>
          <p:nvPr/>
        </p:nvSpPr>
        <p:spPr>
          <a:xfrm>
            <a:off x="8329937" y="4867479"/>
            <a:ext cx="1614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/>
              <a:t>неотложные</a:t>
            </a:r>
          </a:p>
        </p:txBody>
      </p: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CE51B704-6302-4F29-9F28-FE7DAD986727}"/>
              </a:ext>
            </a:extLst>
          </p:cNvPr>
          <p:cNvCxnSpPr>
            <a:cxnSpLocks/>
          </p:cNvCxnSpPr>
          <p:nvPr/>
        </p:nvCxnSpPr>
        <p:spPr>
          <a:xfrm>
            <a:off x="9788088" y="5147010"/>
            <a:ext cx="0" cy="174540"/>
          </a:xfrm>
          <a:prstGeom prst="line">
            <a:avLst/>
          </a:prstGeom>
          <a:ln w="28575">
            <a:solidFill>
              <a:srgbClr val="5A7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B4FD9DE0-914E-41E1-B7D2-C86E32D238EA}"/>
              </a:ext>
            </a:extLst>
          </p:cNvPr>
          <p:cNvCxnSpPr>
            <a:cxnSpLocks/>
          </p:cNvCxnSpPr>
          <p:nvPr/>
        </p:nvCxnSpPr>
        <p:spPr>
          <a:xfrm>
            <a:off x="8675784" y="5197275"/>
            <a:ext cx="0" cy="90845"/>
          </a:xfrm>
          <a:prstGeom prst="line">
            <a:avLst/>
          </a:prstGeom>
          <a:ln w="12700">
            <a:solidFill>
              <a:srgbClr val="5A7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19BCD1D5-9A5F-441F-BF24-5BA0837C1804}"/>
              </a:ext>
            </a:extLst>
          </p:cNvPr>
          <p:cNvCxnSpPr>
            <a:cxnSpLocks/>
          </p:cNvCxnSpPr>
          <p:nvPr/>
        </p:nvCxnSpPr>
        <p:spPr>
          <a:xfrm>
            <a:off x="8938942" y="5198700"/>
            <a:ext cx="0" cy="90845"/>
          </a:xfrm>
          <a:prstGeom prst="line">
            <a:avLst/>
          </a:prstGeom>
          <a:ln w="12700">
            <a:solidFill>
              <a:srgbClr val="5A7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05286C8E-54B3-4470-B23B-65B06A0B4284}"/>
              </a:ext>
            </a:extLst>
          </p:cNvPr>
          <p:cNvCxnSpPr>
            <a:cxnSpLocks/>
          </p:cNvCxnSpPr>
          <p:nvPr/>
        </p:nvCxnSpPr>
        <p:spPr>
          <a:xfrm>
            <a:off x="9188793" y="5197274"/>
            <a:ext cx="0" cy="90845"/>
          </a:xfrm>
          <a:prstGeom prst="line">
            <a:avLst/>
          </a:prstGeom>
          <a:ln w="12700">
            <a:solidFill>
              <a:srgbClr val="5A7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F3C367CB-01A1-43B4-A512-A174D1DB15FE}"/>
              </a:ext>
            </a:extLst>
          </p:cNvPr>
          <p:cNvCxnSpPr>
            <a:cxnSpLocks/>
          </p:cNvCxnSpPr>
          <p:nvPr/>
        </p:nvCxnSpPr>
        <p:spPr>
          <a:xfrm>
            <a:off x="9451521" y="5197274"/>
            <a:ext cx="0" cy="90845"/>
          </a:xfrm>
          <a:prstGeom prst="line">
            <a:avLst/>
          </a:prstGeom>
          <a:ln w="12700">
            <a:solidFill>
              <a:srgbClr val="5A7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98EF58A0-06F5-4380-8834-FEA942ED7D68}"/>
              </a:ext>
            </a:extLst>
          </p:cNvPr>
          <p:cNvCxnSpPr>
            <a:cxnSpLocks/>
          </p:cNvCxnSpPr>
          <p:nvPr/>
        </p:nvCxnSpPr>
        <p:spPr>
          <a:xfrm>
            <a:off x="10056829" y="5188858"/>
            <a:ext cx="0" cy="90845"/>
          </a:xfrm>
          <a:prstGeom prst="line">
            <a:avLst/>
          </a:prstGeom>
          <a:ln w="12700">
            <a:solidFill>
              <a:srgbClr val="5A7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BBC821B1-4145-4E21-B052-B015F857056C}"/>
              </a:ext>
            </a:extLst>
          </p:cNvPr>
          <p:cNvCxnSpPr>
            <a:cxnSpLocks/>
          </p:cNvCxnSpPr>
          <p:nvPr/>
        </p:nvCxnSpPr>
        <p:spPr>
          <a:xfrm>
            <a:off x="10319987" y="5190283"/>
            <a:ext cx="0" cy="90845"/>
          </a:xfrm>
          <a:prstGeom prst="line">
            <a:avLst/>
          </a:prstGeom>
          <a:ln w="12700">
            <a:solidFill>
              <a:srgbClr val="5A7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2148694C-243C-4B55-984D-7654323F338F}"/>
              </a:ext>
            </a:extLst>
          </p:cNvPr>
          <p:cNvCxnSpPr>
            <a:cxnSpLocks/>
          </p:cNvCxnSpPr>
          <p:nvPr/>
        </p:nvCxnSpPr>
        <p:spPr>
          <a:xfrm>
            <a:off x="10569838" y="5188857"/>
            <a:ext cx="0" cy="90845"/>
          </a:xfrm>
          <a:prstGeom prst="line">
            <a:avLst/>
          </a:prstGeom>
          <a:ln w="12700">
            <a:solidFill>
              <a:srgbClr val="5A7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5E264FE8-370A-4A94-B718-6425E030E888}"/>
              </a:ext>
            </a:extLst>
          </p:cNvPr>
          <p:cNvCxnSpPr>
            <a:cxnSpLocks/>
          </p:cNvCxnSpPr>
          <p:nvPr/>
        </p:nvCxnSpPr>
        <p:spPr>
          <a:xfrm>
            <a:off x="10832566" y="5188857"/>
            <a:ext cx="0" cy="90845"/>
          </a:xfrm>
          <a:prstGeom prst="line">
            <a:avLst/>
          </a:prstGeom>
          <a:ln w="12700">
            <a:solidFill>
              <a:srgbClr val="5A7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трелка: вправо 55">
            <a:extLst>
              <a:ext uri="{FF2B5EF4-FFF2-40B4-BE49-F238E27FC236}">
                <a16:creationId xmlns:a16="http://schemas.microsoft.com/office/drawing/2014/main" id="{DE1D2D17-D7E5-41D1-B136-68D227655A30}"/>
              </a:ext>
            </a:extLst>
          </p:cNvPr>
          <p:cNvSpPr/>
          <p:nvPr/>
        </p:nvSpPr>
        <p:spPr>
          <a:xfrm>
            <a:off x="5075725" y="4958202"/>
            <a:ext cx="911306" cy="56898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5A09681-D5AF-472A-957D-2A837B5F616D}"/>
              </a:ext>
            </a:extLst>
          </p:cNvPr>
          <p:cNvSpPr txBox="1"/>
          <p:nvPr/>
        </p:nvSpPr>
        <p:spPr>
          <a:xfrm>
            <a:off x="6817787" y="4456921"/>
            <a:ext cx="1614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/>
              <a:t>вызов СМП</a:t>
            </a:r>
          </a:p>
        </p:txBody>
      </p:sp>
      <p:pic>
        <p:nvPicPr>
          <p:cNvPr id="62" name="Graphic 18">
            <a:extLst>
              <a:ext uri="{FF2B5EF4-FFF2-40B4-BE49-F238E27FC236}">
                <a16:creationId xmlns:a16="http://schemas.microsoft.com/office/drawing/2014/main" id="{2DD28542-5770-42F4-8922-8A3B65F071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12803" y="4727275"/>
            <a:ext cx="824731" cy="7907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526F66C-210B-4B4B-A08C-78884CD44EA6}"/>
              </a:ext>
            </a:extLst>
          </p:cNvPr>
          <p:cNvSpPr txBox="1"/>
          <p:nvPr/>
        </p:nvSpPr>
        <p:spPr>
          <a:xfrm>
            <a:off x="6859669" y="5438295"/>
            <a:ext cx="1614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/>
              <a:t>вызов НМП</a:t>
            </a:r>
          </a:p>
        </p:txBody>
      </p:sp>
    </p:spTree>
    <p:extLst>
      <p:ext uri="{BB962C8B-B14F-4D97-AF65-F5344CB8AC3E}">
        <p14:creationId xmlns:p14="http://schemas.microsoft.com/office/powerpoint/2010/main" val="1750061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CDBE4F9-83FB-4F05-8FA5-4AF6962D5087}"/>
              </a:ext>
            </a:extLst>
          </p:cNvPr>
          <p:cNvSpPr/>
          <p:nvPr/>
        </p:nvSpPr>
        <p:spPr>
          <a:xfrm>
            <a:off x="103239" y="3869826"/>
            <a:ext cx="12054370" cy="17898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88FBB-92DA-42E3-8A51-D2C90A8DB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66" y="50057"/>
            <a:ext cx="10932334" cy="994696"/>
          </a:xfrm>
        </p:spPr>
        <p:txBody>
          <a:bodyPr/>
          <a:lstStyle/>
          <a:p>
            <a:pPr marL="0" lvl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неотложной медицинской помощи на амбулаторном этапе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2117ED-2FD7-4726-AF16-7719EC9A4AFC}"/>
              </a:ext>
            </a:extLst>
          </p:cNvPr>
          <p:cNvSpPr txBox="1"/>
          <p:nvPr/>
        </p:nvSpPr>
        <p:spPr>
          <a:xfrm>
            <a:off x="5267822" y="1062105"/>
            <a:ext cx="99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ГДЕ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7BFC055-3125-42E9-9404-A341580C5D86}"/>
              </a:ext>
            </a:extLst>
          </p:cNvPr>
          <p:cNvSpPr txBox="1"/>
          <p:nvPr/>
        </p:nvSpPr>
        <p:spPr>
          <a:xfrm>
            <a:off x="9546833" y="1102625"/>
            <a:ext cx="103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КОГДА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Рисунок 9" descr="Секундомер">
            <a:extLst>
              <a:ext uri="{FF2B5EF4-FFF2-40B4-BE49-F238E27FC236}">
                <a16:creationId xmlns:a16="http://schemas.microsoft.com/office/drawing/2014/main" id="{4D714F0B-3298-45AE-BC3B-13F4CE707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4624" y="1500532"/>
            <a:ext cx="1200329" cy="1200329"/>
          </a:xfrm>
          <a:prstGeom prst="rect">
            <a:avLst/>
          </a:prstGeom>
        </p:spPr>
      </p:pic>
      <p:pic>
        <p:nvPicPr>
          <p:cNvPr id="8" name="Рисунок 7" descr="Здание">
            <a:extLst>
              <a:ext uri="{FF2B5EF4-FFF2-40B4-BE49-F238E27FC236}">
                <a16:creationId xmlns:a16="http://schemas.microsoft.com/office/drawing/2014/main" id="{56B47CDC-B7FC-483B-9216-0EBC23D7D8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6118" y="1505700"/>
            <a:ext cx="1231105" cy="1231105"/>
          </a:xfrm>
          <a:prstGeom prst="rect">
            <a:avLst/>
          </a:prstGeom>
        </p:spPr>
      </p:pic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id="{D0969634-5065-4593-B84B-D4BAF3756D5F}"/>
              </a:ext>
            </a:extLst>
          </p:cNvPr>
          <p:cNvSpPr/>
          <p:nvPr/>
        </p:nvSpPr>
        <p:spPr>
          <a:xfrm>
            <a:off x="3970421" y="2737138"/>
            <a:ext cx="3909942" cy="972312"/>
          </a:xfrm>
          <a:prstGeom prst="homePlate">
            <a:avLst/>
          </a:prstGeom>
          <a:solidFill>
            <a:srgbClr val="B8D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шеврон 15">
            <a:extLst>
              <a:ext uri="{FF2B5EF4-FFF2-40B4-BE49-F238E27FC236}">
                <a16:creationId xmlns:a16="http://schemas.microsoft.com/office/drawing/2014/main" id="{64BFB205-A29D-4D5A-8DAF-4CB71DDF5325}"/>
              </a:ext>
            </a:extLst>
          </p:cNvPr>
          <p:cNvSpPr/>
          <p:nvPr/>
        </p:nvSpPr>
        <p:spPr>
          <a:xfrm>
            <a:off x="7706198" y="2735157"/>
            <a:ext cx="975360" cy="957674"/>
          </a:xfrm>
          <a:prstGeom prst="chevron">
            <a:avLst/>
          </a:prstGeom>
          <a:solidFill>
            <a:srgbClr val="B8D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: шеврон 16">
            <a:extLst>
              <a:ext uri="{FF2B5EF4-FFF2-40B4-BE49-F238E27FC236}">
                <a16:creationId xmlns:a16="http://schemas.microsoft.com/office/drawing/2014/main" id="{4FAB10B0-BAA6-45B9-AF3F-EA6F3D1467ED}"/>
              </a:ext>
            </a:extLst>
          </p:cNvPr>
          <p:cNvSpPr/>
          <p:nvPr/>
        </p:nvSpPr>
        <p:spPr>
          <a:xfrm>
            <a:off x="8488279" y="2736461"/>
            <a:ext cx="3671602" cy="957674"/>
          </a:xfrm>
          <a:prstGeom prst="chevron">
            <a:avLst/>
          </a:prstGeom>
          <a:solidFill>
            <a:srgbClr val="B8D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CB04E2-F0D8-42D4-BD0B-2A44490CE38E}"/>
              </a:ext>
            </a:extLst>
          </p:cNvPr>
          <p:cNvSpPr/>
          <p:nvPr/>
        </p:nvSpPr>
        <p:spPr>
          <a:xfrm>
            <a:off x="3990496" y="2794021"/>
            <a:ext cx="3274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медицинская организация ПМСП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45F12D-D97D-445B-8BA0-3B8E12FC9968}"/>
              </a:ext>
            </a:extLst>
          </p:cNvPr>
          <p:cNvSpPr/>
          <p:nvPr/>
        </p:nvSpPr>
        <p:spPr>
          <a:xfrm>
            <a:off x="9140433" y="2978686"/>
            <a:ext cx="2560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безотлагательно</a:t>
            </a:r>
          </a:p>
        </p:txBody>
      </p:sp>
      <p:sp>
        <p:nvSpPr>
          <p:cNvPr id="20" name="Стрелка: пятиугольник 19">
            <a:extLst>
              <a:ext uri="{FF2B5EF4-FFF2-40B4-BE49-F238E27FC236}">
                <a16:creationId xmlns:a16="http://schemas.microsoft.com/office/drawing/2014/main" id="{6750B428-62B6-4115-9754-8ED97B24ACF1}"/>
              </a:ext>
            </a:extLst>
          </p:cNvPr>
          <p:cNvSpPr/>
          <p:nvPr/>
        </p:nvSpPr>
        <p:spPr>
          <a:xfrm>
            <a:off x="3962487" y="4375121"/>
            <a:ext cx="3909942" cy="972312"/>
          </a:xfrm>
          <a:prstGeom prst="homePlate">
            <a:avLst/>
          </a:prstGeom>
          <a:solidFill>
            <a:srgbClr val="B8D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id="{B5D1E347-3FFC-409E-8EF1-A8A1B9F61095}"/>
              </a:ext>
            </a:extLst>
          </p:cNvPr>
          <p:cNvSpPr/>
          <p:nvPr/>
        </p:nvSpPr>
        <p:spPr>
          <a:xfrm>
            <a:off x="7698264" y="4373140"/>
            <a:ext cx="975360" cy="957674"/>
          </a:xfrm>
          <a:prstGeom prst="chevron">
            <a:avLst/>
          </a:prstGeom>
          <a:solidFill>
            <a:srgbClr val="B8D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: шеврон 21">
            <a:extLst>
              <a:ext uri="{FF2B5EF4-FFF2-40B4-BE49-F238E27FC236}">
                <a16:creationId xmlns:a16="http://schemas.microsoft.com/office/drawing/2014/main" id="{C305F806-4F48-4F2B-B65B-87125ED21302}"/>
              </a:ext>
            </a:extLst>
          </p:cNvPr>
          <p:cNvSpPr/>
          <p:nvPr/>
        </p:nvSpPr>
        <p:spPr>
          <a:xfrm>
            <a:off x="8480345" y="4374444"/>
            <a:ext cx="3671602" cy="957674"/>
          </a:xfrm>
          <a:prstGeom prst="chevron">
            <a:avLst/>
          </a:prstGeom>
          <a:solidFill>
            <a:srgbClr val="B8D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1F74BA8-334C-4104-A241-8D34DDCAE276}"/>
              </a:ext>
            </a:extLst>
          </p:cNvPr>
          <p:cNvSpPr/>
          <p:nvPr/>
        </p:nvSpPr>
        <p:spPr>
          <a:xfrm>
            <a:off x="3982562" y="4432004"/>
            <a:ext cx="3505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вне медицинской организации (на дому)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8FED2C2-C57A-492A-883D-C2F8B3A6AECF}"/>
              </a:ext>
            </a:extLst>
          </p:cNvPr>
          <p:cNvSpPr/>
          <p:nvPr/>
        </p:nvSpPr>
        <p:spPr>
          <a:xfrm>
            <a:off x="8946380" y="4299579"/>
            <a:ext cx="2945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не должны превышать 2 часа с момента обращения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193EA93-DEB4-4382-911C-2B55BC91A455}"/>
              </a:ext>
            </a:extLst>
          </p:cNvPr>
          <p:cNvSpPr/>
          <p:nvPr/>
        </p:nvSpPr>
        <p:spPr>
          <a:xfrm>
            <a:off x="1317660" y="5913479"/>
            <a:ext cx="10861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в целях соблюдения сроков оказания медицинской помощи в неотложной форме маршрутизация пациентов осуществляется в наиболее приближенные к месту нахождения пациента медицинские организации вне зависимости от их ведомственной и территориальной принадлежности</a:t>
            </a:r>
          </a:p>
        </p:txBody>
      </p:sp>
      <p:pic>
        <p:nvPicPr>
          <p:cNvPr id="26" name="Рисунок 25" descr="Предупреждение">
            <a:extLst>
              <a:ext uri="{FF2B5EF4-FFF2-40B4-BE49-F238E27FC236}">
                <a16:creationId xmlns:a16="http://schemas.microsoft.com/office/drawing/2014/main" id="{66D7F871-166A-4D15-9089-ECBCCC0EBD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9727" y="5892305"/>
            <a:ext cx="794634" cy="79463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6E23ED8-C960-4549-BB29-A604E719C0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91" y="3947385"/>
            <a:ext cx="1646960" cy="1646960"/>
          </a:xfrm>
          <a:prstGeom prst="rect">
            <a:avLst/>
          </a:prstGeom>
        </p:spPr>
      </p:pic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21084217-415F-40D9-8DCA-3EDEA4D3470A}"/>
              </a:ext>
            </a:extLst>
          </p:cNvPr>
          <p:cNvSpPr/>
          <p:nvPr/>
        </p:nvSpPr>
        <p:spPr>
          <a:xfrm>
            <a:off x="1571481" y="4602557"/>
            <a:ext cx="911306" cy="56898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Пешком">
            <a:extLst>
              <a:ext uri="{FF2B5EF4-FFF2-40B4-BE49-F238E27FC236}">
                <a16:creationId xmlns:a16="http://schemas.microsoft.com/office/drawing/2014/main" id="{2CC54E9E-7DE4-4550-9FAA-4EE7BCB6B7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4681" y="2342581"/>
            <a:ext cx="1342529" cy="1342529"/>
          </a:xfrm>
          <a:prstGeom prst="rect">
            <a:avLst/>
          </a:prstGeom>
        </p:spPr>
      </p:pic>
      <p:sp>
        <p:nvSpPr>
          <p:cNvPr id="36" name="Стрелка: вправо 35">
            <a:extLst>
              <a:ext uri="{FF2B5EF4-FFF2-40B4-BE49-F238E27FC236}">
                <a16:creationId xmlns:a16="http://schemas.microsoft.com/office/drawing/2014/main" id="{EA05EC3F-0EE6-4A35-B278-29326C1BCF47}"/>
              </a:ext>
            </a:extLst>
          </p:cNvPr>
          <p:cNvSpPr/>
          <p:nvPr/>
        </p:nvSpPr>
        <p:spPr>
          <a:xfrm>
            <a:off x="1563183" y="2735157"/>
            <a:ext cx="911306" cy="56898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Доктор">
            <a:extLst>
              <a:ext uri="{FF2B5EF4-FFF2-40B4-BE49-F238E27FC236}">
                <a16:creationId xmlns:a16="http://schemas.microsoft.com/office/drawing/2014/main" id="{8EE0A460-5109-42CE-9FAC-C0D4786608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61441" y="2172101"/>
            <a:ext cx="1587602" cy="1587602"/>
          </a:xfrm>
          <a:prstGeom prst="rect">
            <a:avLst/>
          </a:prstGeom>
        </p:spPr>
      </p:pic>
      <p:pic>
        <p:nvPicPr>
          <p:cNvPr id="40" name="Graphic 18">
            <a:extLst>
              <a:ext uri="{FF2B5EF4-FFF2-40B4-BE49-F238E27FC236}">
                <a16:creationId xmlns:a16="http://schemas.microsoft.com/office/drawing/2014/main" id="{1A949D1A-6319-49A4-948A-8EF4759910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57364" y="4241365"/>
            <a:ext cx="1228976" cy="1178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414788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НМИЦ старый стиль">
      <a:dk1>
        <a:srgbClr val="0C0C0C"/>
      </a:dk1>
      <a:lt1>
        <a:sysClr val="window" lastClr="FFFFFF"/>
      </a:lt1>
      <a:dk2>
        <a:srgbClr val="78AA3F"/>
      </a:dk2>
      <a:lt2>
        <a:srgbClr val="E6E6E6"/>
      </a:lt2>
      <a:accent1>
        <a:srgbClr val="78AA3F"/>
      </a:accent1>
      <a:accent2>
        <a:srgbClr val="FCE246"/>
      </a:accent2>
      <a:accent3>
        <a:srgbClr val="78AA3F"/>
      </a:accent3>
      <a:accent4>
        <a:srgbClr val="9AC340"/>
      </a:accent4>
      <a:accent5>
        <a:srgbClr val="B9D480"/>
      </a:accent5>
      <a:accent6>
        <a:srgbClr val="3E5D2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Шепель РН_неотложная медицинская помощь</Template>
  <TotalTime>2151</TotalTime>
  <Words>1759</Words>
  <Application>Microsoft Office PowerPoint</Application>
  <PresentationFormat>Широкоэкранный</PresentationFormat>
  <Paragraphs>312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等线</vt:lpstr>
      <vt:lpstr>굴림</vt:lpstr>
      <vt:lpstr>微软雅黑</vt:lpstr>
      <vt:lpstr>黑体</vt:lpstr>
      <vt:lpstr>Arial</vt:lpstr>
      <vt:lpstr>Calibri</vt:lpstr>
      <vt:lpstr>Impact</vt:lpstr>
      <vt:lpstr>Source Serif Pro</vt:lpstr>
      <vt:lpstr>Wingdings</vt:lpstr>
      <vt:lpstr>2_Тема Office</vt:lpstr>
      <vt:lpstr>Презентация PowerPoint</vt:lpstr>
      <vt:lpstr>Формы оказания медицинской помощи</vt:lpstr>
      <vt:lpstr>Презентация PowerPoint</vt:lpstr>
      <vt:lpstr>Характер предоставления медицинской помощи в экстренной и неотложной формах</vt:lpstr>
      <vt:lpstr>Виды и условия оказания неотложной медицинской помощи</vt:lpstr>
      <vt:lpstr>Оказание неотложной медицинской помощи</vt:lpstr>
      <vt:lpstr>Объемы исследований при оказаний неотложной медицинской помощи</vt:lpstr>
      <vt:lpstr>Оказание неотложной медицинской помощи бригадой скорой медицинской помощи </vt:lpstr>
      <vt:lpstr>Оказание неотложной медицинской помощи на амбулаторном этапе</vt:lpstr>
      <vt:lpstr>Организация отделений (кабинетов) НМП</vt:lpstr>
      <vt:lpstr>Оснащение отделений (кабинетов) НМП*</vt:lpstr>
      <vt:lpstr>Оснащение отделений (кабинетов) НМП*</vt:lpstr>
      <vt:lpstr>Штатные нормативы отделений (кабинетов) НМП*</vt:lpstr>
      <vt:lpstr>Цель создания и условия функционирования структурного подразделения</vt:lpstr>
      <vt:lpstr>Презентация PowerPoint</vt:lpstr>
      <vt:lpstr>Презентация PowerPoint</vt:lpstr>
      <vt:lpstr>Презентация PowerPoint</vt:lpstr>
      <vt:lpstr>Организационно – планировочное решение: отделения (кабинеты) НМП</vt:lpstr>
      <vt:lpstr>Организация медицинской помощи взрослому населению в неотложной форме в амбулаторных условиях по профилю «оториноларингология»</vt:lpstr>
      <vt:lpstr>Организация медицинской помощи взрослому населению в неотложной форме в амбулаторных условиях по профилю «стоматология»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Ялымова Василя Вильдановна</dc:creator>
  <cp:lastModifiedBy>___</cp:lastModifiedBy>
  <cp:revision>74</cp:revision>
  <cp:lastPrinted>2025-10-15T08:57:50Z</cp:lastPrinted>
  <dcterms:created xsi:type="dcterms:W3CDTF">2024-04-24T07:45:48Z</dcterms:created>
  <dcterms:modified xsi:type="dcterms:W3CDTF">2025-10-15T16:12:50Z</dcterms:modified>
</cp:coreProperties>
</file>