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373" r:id="rId2"/>
    <p:sldId id="2147379667" r:id="rId3"/>
    <p:sldId id="2147379700" r:id="rId4"/>
    <p:sldId id="2147379670" r:id="rId5"/>
    <p:sldId id="2147379701" r:id="rId6"/>
    <p:sldId id="2147379671" r:id="rId7"/>
    <p:sldId id="2147379702" r:id="rId8"/>
    <p:sldId id="2147379672" r:id="rId9"/>
    <p:sldId id="2147379703" r:id="rId10"/>
    <p:sldId id="2147379674" r:id="rId11"/>
    <p:sldId id="2147379704" r:id="rId12"/>
    <p:sldId id="2147379673" r:id="rId13"/>
    <p:sldId id="2147379705" r:id="rId14"/>
    <p:sldId id="2147379675" r:id="rId15"/>
    <p:sldId id="2147379706" r:id="rId16"/>
    <p:sldId id="2147379676" r:id="rId17"/>
    <p:sldId id="2147379707" r:id="rId18"/>
    <p:sldId id="2147379677" r:id="rId19"/>
    <p:sldId id="2147379708" r:id="rId20"/>
    <p:sldId id="2147379678" r:id="rId21"/>
    <p:sldId id="2147379709" r:id="rId22"/>
    <p:sldId id="2147379679" r:id="rId23"/>
    <p:sldId id="2147379710" r:id="rId24"/>
    <p:sldId id="2147379668" r:id="rId25"/>
    <p:sldId id="2147379711" r:id="rId26"/>
    <p:sldId id="2147379669" r:id="rId27"/>
    <p:sldId id="2147379712" r:id="rId28"/>
    <p:sldId id="2147379643" r:id="rId29"/>
    <p:sldId id="2147379713" r:id="rId30"/>
    <p:sldId id="2147379680" r:id="rId31"/>
    <p:sldId id="2147379714" r:id="rId32"/>
    <p:sldId id="2147379681" r:id="rId33"/>
    <p:sldId id="2147379715" r:id="rId34"/>
    <p:sldId id="2147379682" r:id="rId35"/>
    <p:sldId id="2147379716" r:id="rId36"/>
    <p:sldId id="2147379693" r:id="rId37"/>
    <p:sldId id="2147379717" r:id="rId38"/>
    <p:sldId id="2147379690" r:id="rId39"/>
    <p:sldId id="2147379718" r:id="rId40"/>
    <p:sldId id="2147379691" r:id="rId41"/>
    <p:sldId id="2147379719" r:id="rId42"/>
    <p:sldId id="2147379692" r:id="rId43"/>
    <p:sldId id="2147379720" r:id="rId44"/>
    <p:sldId id="2147379683" r:id="rId45"/>
    <p:sldId id="2147379721" r:id="rId46"/>
    <p:sldId id="2147379684" r:id="rId47"/>
    <p:sldId id="2147379722" r:id="rId48"/>
    <p:sldId id="2147379685" r:id="rId49"/>
    <p:sldId id="2147379723" r:id="rId50"/>
    <p:sldId id="2147379686" r:id="rId51"/>
    <p:sldId id="2147379724" r:id="rId52"/>
    <p:sldId id="2147379687" r:id="rId53"/>
    <p:sldId id="2147379725" r:id="rId54"/>
    <p:sldId id="2147379726" r:id="rId55"/>
    <p:sldId id="2147379727" r:id="rId56"/>
    <p:sldId id="2147379689" r:id="rId57"/>
    <p:sldId id="2147379728" r:id="rId58"/>
    <p:sldId id="2147379694" r:id="rId59"/>
    <p:sldId id="2147379729" r:id="rId60"/>
    <p:sldId id="2147379695" r:id="rId61"/>
    <p:sldId id="2147379730" r:id="rId62"/>
    <p:sldId id="2147379696" r:id="rId63"/>
    <p:sldId id="2147379731" r:id="rId64"/>
    <p:sldId id="2147379697" r:id="rId65"/>
    <p:sldId id="2147379732" r:id="rId66"/>
    <p:sldId id="2147379698" r:id="rId67"/>
    <p:sldId id="2147379733" r:id="rId68"/>
    <p:sldId id="2147379699" r:id="rId69"/>
    <p:sldId id="2147379734" r:id="rId70"/>
    <p:sldId id="261" r:id="rId71"/>
  </p:sldIdLst>
  <p:sldSz cx="12192000" cy="6858000"/>
  <p:notesSz cx="6735763" cy="9866313"/>
  <p:embeddedFontLst>
    <p:embeddedFont>
      <p:font typeface="Calibri" panose="020F0502020204030204" pitchFamily="34" charset="0"/>
      <p:regular r:id="rId74"/>
      <p:bold r:id="rId75"/>
      <p:italic r:id="rId76"/>
      <p:boldItalic r:id="rId77"/>
    </p:embeddedFont>
    <p:embeddedFont>
      <p:font typeface="Source Serif Pro" panose="02040603050405020204" pitchFamily="18" charset="0"/>
      <p:regular r:id="rId78"/>
      <p:bold r:id="rId79"/>
      <p:italic r:id="rId80"/>
      <p:boldItalic r:id="rId8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услан Шепель" initials="РШ" lastIdx="1" clrIdx="0"/>
  <p:cmAuthor id="2" name="Руслан Шепель" initials="РШ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AC5"/>
    <a:srgbClr val="D0C7A2"/>
    <a:srgbClr val="434030"/>
    <a:srgbClr val="EAC7B9"/>
    <a:srgbClr val="CCFF99"/>
    <a:srgbClr val="EBEBEB"/>
    <a:srgbClr val="FFDDAD"/>
    <a:srgbClr val="FF85FF"/>
    <a:srgbClr val="E058D3"/>
    <a:srgbClr val="005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2782" autoAdjust="0"/>
  </p:normalViewPr>
  <p:slideViewPr>
    <p:cSldViewPr snapToGrid="0">
      <p:cViewPr varScale="1">
        <p:scale>
          <a:sx n="94" d="100"/>
          <a:sy n="94" d="100"/>
        </p:scale>
        <p:origin x="10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17484"/>
    </p:cViewPr>
  </p:sorterViewPr>
  <p:notesViewPr>
    <p:cSldViewPr snapToGrid="0">
      <p:cViewPr varScale="1">
        <p:scale>
          <a:sx n="112" d="100"/>
          <a:sy n="112" d="100"/>
        </p:scale>
        <p:origin x="518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7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4C8B090-9EC7-4943-9CE7-4F0A1DE47A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AC16EC-88BA-4E8B-BC01-2AE1E2AA78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37D4D-439E-490F-BBB8-9F7F6D7FB444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CBE3FF-E18D-4811-A03D-6CEFF2EE31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1C5057-EC8E-42A6-8136-2C3D0789C2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3BCF6-9EFD-4037-B89E-BB9189D4F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51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EE155-F8D8-456E-98BF-1F825904092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18D3F-64C4-41FD-9852-44DB3B9A2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4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720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83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829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649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480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567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042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810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091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666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91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309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742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644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994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985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474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647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276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4898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2753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047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700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1236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7083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2531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7149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2531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1483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2435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631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0191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65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7977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3938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8428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633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8093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5077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2379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1809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4807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5475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3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6207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9025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9722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0406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610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3461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390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97938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5601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8629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411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22984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31266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19527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11662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7934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04237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3302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14967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6138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365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60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62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937A9-FF16-B04F-BBA9-34640055C4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59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" y="1865313"/>
            <a:ext cx="7061200" cy="2387600"/>
          </a:xfrm>
          <a:prstGeom prst="rect">
            <a:avLst/>
          </a:prstGeom>
        </p:spPr>
        <p:txBody>
          <a:bodyPr anchor="b"/>
          <a:lstStyle>
            <a:lvl1pPr algn="l">
              <a:defRPr sz="5400" b="1">
                <a:solidFill>
                  <a:srgbClr val="005E23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" y="4503738"/>
            <a:ext cx="69723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Source Serif Pro" panose="020406030504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1453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" y="1865313"/>
            <a:ext cx="7061200" cy="2387600"/>
          </a:xfrm>
          <a:prstGeom prst="rect">
            <a:avLst/>
          </a:prstGeom>
        </p:spPr>
        <p:txBody>
          <a:bodyPr anchor="b"/>
          <a:lstStyle>
            <a:lvl1pPr algn="l">
              <a:defRPr sz="5400" b="1">
                <a:solidFill>
                  <a:srgbClr val="005E23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" y="4503738"/>
            <a:ext cx="69723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Source Serif Pro" panose="020406030504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Рисунок 7">
            <a:extLst>
              <a:ext uri="{FF2B5EF4-FFF2-40B4-BE49-F238E27FC236}">
                <a16:creationId xmlns:a16="http://schemas.microsoft.com/office/drawing/2014/main" id="{5480734A-E606-45B8-B4D8-F9805A1F7D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6800" y="-57600"/>
            <a:ext cx="4730400" cy="6976800"/>
          </a:xfrm>
          <a:custGeom>
            <a:avLst/>
            <a:gdLst>
              <a:gd name="connsiteX0" fmla="*/ 0 w 4730400"/>
              <a:gd name="connsiteY0" fmla="*/ 0 h 6976800"/>
              <a:gd name="connsiteX1" fmla="*/ 4730400 w 4730400"/>
              <a:gd name="connsiteY1" fmla="*/ 0 h 6976800"/>
              <a:gd name="connsiteX2" fmla="*/ 4730400 w 4730400"/>
              <a:gd name="connsiteY2" fmla="*/ 6976800 h 6976800"/>
              <a:gd name="connsiteX3" fmla="*/ 539091 w 4730400"/>
              <a:gd name="connsiteY3" fmla="*/ 6976800 h 6976800"/>
              <a:gd name="connsiteX4" fmla="*/ 123845 w 4730400"/>
              <a:gd name="connsiteY4" fmla="*/ 5193230 h 6976800"/>
              <a:gd name="connsiteX5" fmla="*/ 531806 w 4730400"/>
              <a:gd name="connsiteY5" fmla="*/ 1757934 h 6976800"/>
              <a:gd name="connsiteX6" fmla="*/ 0 w 4730400"/>
              <a:gd name="connsiteY6" fmla="*/ 0 h 69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0400" h="6976800">
                <a:moveTo>
                  <a:pt x="0" y="0"/>
                </a:moveTo>
                <a:lnTo>
                  <a:pt x="4730400" y="0"/>
                </a:lnTo>
                <a:lnTo>
                  <a:pt x="4730400" y="6976800"/>
                </a:lnTo>
                <a:lnTo>
                  <a:pt x="539091" y="6976800"/>
                </a:lnTo>
                <a:cubicBezTo>
                  <a:pt x="415246" y="6631317"/>
                  <a:pt x="211266" y="6344432"/>
                  <a:pt x="123845" y="5193230"/>
                </a:cubicBezTo>
                <a:cubicBezTo>
                  <a:pt x="92277" y="3733168"/>
                  <a:pt x="556089" y="3181372"/>
                  <a:pt x="531806" y="1757934"/>
                </a:cubicBezTo>
                <a:cubicBezTo>
                  <a:pt x="463813" y="1369724"/>
                  <a:pt x="556089" y="725148"/>
                  <a:pt x="0" y="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72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153" y="264203"/>
            <a:ext cx="10701497" cy="4921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rgbClr val="005E23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340189"/>
            <a:ext cx="11684000" cy="4836774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5417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53293-AA35-42C2-B134-92170D2A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06" y="3314103"/>
            <a:ext cx="5981794" cy="94829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96D410F0-1090-48C8-A1AA-A510A61215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6800" y="-57600"/>
            <a:ext cx="4730400" cy="6976800"/>
          </a:xfrm>
          <a:custGeom>
            <a:avLst/>
            <a:gdLst>
              <a:gd name="connsiteX0" fmla="*/ 0 w 4730400"/>
              <a:gd name="connsiteY0" fmla="*/ 0 h 6976800"/>
              <a:gd name="connsiteX1" fmla="*/ 4730400 w 4730400"/>
              <a:gd name="connsiteY1" fmla="*/ 0 h 6976800"/>
              <a:gd name="connsiteX2" fmla="*/ 4730400 w 4730400"/>
              <a:gd name="connsiteY2" fmla="*/ 6976800 h 6976800"/>
              <a:gd name="connsiteX3" fmla="*/ 539091 w 4730400"/>
              <a:gd name="connsiteY3" fmla="*/ 6976800 h 6976800"/>
              <a:gd name="connsiteX4" fmla="*/ 123845 w 4730400"/>
              <a:gd name="connsiteY4" fmla="*/ 5193230 h 6976800"/>
              <a:gd name="connsiteX5" fmla="*/ 531806 w 4730400"/>
              <a:gd name="connsiteY5" fmla="*/ 1757934 h 6976800"/>
              <a:gd name="connsiteX6" fmla="*/ 0 w 4730400"/>
              <a:gd name="connsiteY6" fmla="*/ 0 h 69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0400" h="6976800">
                <a:moveTo>
                  <a:pt x="0" y="0"/>
                </a:moveTo>
                <a:lnTo>
                  <a:pt x="4730400" y="0"/>
                </a:lnTo>
                <a:lnTo>
                  <a:pt x="4730400" y="6976800"/>
                </a:lnTo>
                <a:lnTo>
                  <a:pt x="539091" y="6976800"/>
                </a:lnTo>
                <a:cubicBezTo>
                  <a:pt x="415246" y="6631317"/>
                  <a:pt x="211266" y="6344432"/>
                  <a:pt x="123845" y="5193230"/>
                </a:cubicBezTo>
                <a:cubicBezTo>
                  <a:pt x="92277" y="3733168"/>
                  <a:pt x="556089" y="3181372"/>
                  <a:pt x="531806" y="1757934"/>
                </a:cubicBezTo>
                <a:cubicBezTo>
                  <a:pt x="463813" y="1369724"/>
                  <a:pt x="556089" y="725148"/>
                  <a:pt x="0" y="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739620-1D92-41C4-8EFF-5C92CF0CC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01" y="334654"/>
            <a:ext cx="1043699" cy="10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5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406" y="232503"/>
            <a:ext cx="10515600" cy="751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26229"/>
            <a:ext cx="10515600" cy="485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6178D3-C42B-4A9F-9BB4-B09C5DF4CC35}"/>
              </a:ext>
            </a:extLst>
          </p:cNvPr>
          <p:cNvSpPr/>
          <p:nvPr userDrawn="1"/>
        </p:nvSpPr>
        <p:spPr>
          <a:xfrm>
            <a:off x="0" y="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66D266E-FABE-499F-8B71-A8A5DC60C731}"/>
              </a:ext>
            </a:extLst>
          </p:cNvPr>
          <p:cNvSpPr/>
          <p:nvPr userDrawn="1"/>
        </p:nvSpPr>
        <p:spPr>
          <a:xfrm>
            <a:off x="11832000" y="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3123A4-A738-48E5-95EB-160F3DFE506D}"/>
              </a:ext>
            </a:extLst>
          </p:cNvPr>
          <p:cNvSpPr/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9830FF-B5A5-40C3-BB78-5BEBEB56105D}"/>
              </a:ext>
            </a:extLst>
          </p:cNvPr>
          <p:cNvSpPr/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E185D71-D01F-4A3B-B1F5-D852113E915B}"/>
              </a:ext>
            </a:extLst>
          </p:cNvPr>
          <p:cNvCxnSpPr/>
          <p:nvPr userDrawn="1"/>
        </p:nvCxnSpPr>
        <p:spPr>
          <a:xfrm>
            <a:off x="360000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4A6323B-FADE-4465-B21D-375704A7DE2B}"/>
              </a:ext>
            </a:extLst>
          </p:cNvPr>
          <p:cNvCxnSpPr/>
          <p:nvPr userDrawn="1"/>
        </p:nvCxnSpPr>
        <p:spPr>
          <a:xfrm>
            <a:off x="11832000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CC10E37-7D41-4283-9D1E-DE79481B40AA}"/>
              </a:ext>
            </a:extLst>
          </p:cNvPr>
          <p:cNvCxnSpPr/>
          <p:nvPr userDrawn="1"/>
        </p:nvCxnSpPr>
        <p:spPr>
          <a:xfrm>
            <a:off x="0" y="360000"/>
            <a:ext cx="12192000" cy="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F259E6C-AB77-49BA-9883-57AEE24F0414}"/>
              </a:ext>
            </a:extLst>
          </p:cNvPr>
          <p:cNvCxnSpPr/>
          <p:nvPr userDrawn="1"/>
        </p:nvCxnSpPr>
        <p:spPr>
          <a:xfrm>
            <a:off x="0" y="6498000"/>
            <a:ext cx="12192000" cy="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D46A96E-355E-477D-BF08-EF24467CF4A5}"/>
              </a:ext>
            </a:extLst>
          </p:cNvPr>
          <p:cNvCxnSpPr/>
          <p:nvPr userDrawn="1"/>
        </p:nvCxnSpPr>
        <p:spPr>
          <a:xfrm>
            <a:off x="2656837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A046643-1128-475A-81EA-F477FAC36D55}"/>
              </a:ext>
            </a:extLst>
          </p:cNvPr>
          <p:cNvCxnSpPr/>
          <p:nvPr userDrawn="1"/>
        </p:nvCxnSpPr>
        <p:spPr>
          <a:xfrm>
            <a:off x="4944874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116A0C2-CF90-42BC-8371-1F5EDCE321C9}"/>
              </a:ext>
            </a:extLst>
          </p:cNvPr>
          <p:cNvCxnSpPr/>
          <p:nvPr userDrawn="1"/>
        </p:nvCxnSpPr>
        <p:spPr>
          <a:xfrm>
            <a:off x="7237311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5F90F38-42D9-4103-A301-09D770E6CDAB}"/>
              </a:ext>
            </a:extLst>
          </p:cNvPr>
          <p:cNvCxnSpPr/>
          <p:nvPr userDrawn="1"/>
        </p:nvCxnSpPr>
        <p:spPr>
          <a:xfrm>
            <a:off x="9529747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98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46DE6F-C633-F3EE-0557-EA3B4C268A39}"/>
              </a:ext>
            </a:extLst>
          </p:cNvPr>
          <p:cNvSpPr txBox="1"/>
          <p:nvPr/>
        </p:nvSpPr>
        <p:spPr>
          <a:xfrm>
            <a:off x="295578" y="5638468"/>
            <a:ext cx="73321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</a:rPr>
              <a:t>Бернс С.А.</a:t>
            </a:r>
          </a:p>
          <a:p>
            <a:r>
              <a:rPr lang="ru-RU" sz="1600" dirty="0">
                <a:ea typeface="Calibri" panose="020F0502020204030204" pitchFamily="34" charset="0"/>
              </a:rPr>
              <a:t>д.м.н., профессор</a:t>
            </a:r>
          </a:p>
          <a:p>
            <a:r>
              <a:rPr lang="ru-RU" sz="1600" dirty="0">
                <a:ea typeface="Calibri" panose="020F0502020204030204" pitchFamily="34" charset="0"/>
              </a:rPr>
              <a:t>заведующий кафедрой терапии и ОВП ФГБУ «НМИЦ терапии и профилактической медицины» Минздрава России</a:t>
            </a:r>
            <a:endParaRPr lang="ru-RU" sz="1600" dirty="0">
              <a:cs typeface="Arial" panose="020B0604020202020204" pitchFamily="34" charset="0"/>
            </a:endParaRP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9427C97C-C00F-F059-4469-7DC4F6D83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13" y="1591466"/>
            <a:ext cx="4835667" cy="388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65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2B156-EF11-E075-471F-0B75FB858DB5}"/>
              </a:ext>
            </a:extLst>
          </p:cNvPr>
          <p:cNvSpPr txBox="1"/>
          <p:nvPr/>
        </p:nvSpPr>
        <p:spPr>
          <a:xfrm>
            <a:off x="646730" y="1328526"/>
            <a:ext cx="949884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записи ЭКГ на правую ногу накладывается электрод: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зеленого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желтого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черного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красного цвета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BD73D3A-A94F-90BC-F089-0571426EE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609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2B156-EF11-E075-471F-0B75FB858DB5}"/>
              </a:ext>
            </a:extLst>
          </p:cNvPr>
          <p:cNvSpPr txBox="1"/>
          <p:nvPr/>
        </p:nvSpPr>
        <p:spPr>
          <a:xfrm>
            <a:off x="646730" y="1328526"/>
            <a:ext cx="949884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записи ЭКГ на правую ногу накладывается электрод: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зеленого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желтого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черного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красного цвета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E106356-9685-6F3A-E88B-DE662EA54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24185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48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DA6BE3-5791-906B-731C-DC96F403A361}"/>
              </a:ext>
            </a:extLst>
          </p:cNvPr>
          <p:cNvSpPr txBox="1"/>
          <p:nvPr/>
        </p:nvSpPr>
        <p:spPr>
          <a:xfrm>
            <a:off x="600501" y="1238982"/>
            <a:ext cx="999016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записи ЭКГ грудной </a:t>
            </a:r>
            <a:r>
              <a:rPr lang="en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V6 </a:t>
            </a:r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электрод располагается по левой: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срединно-ключичной линии в </a:t>
            </a:r>
            <a:r>
              <a:rPr lang="en" sz="31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ru-RU" sz="31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межреберье</a:t>
            </a:r>
            <a:br>
              <a:rPr lang="ru-RU" sz="3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передней подмышечной линии на уровне электрода </a:t>
            </a:r>
            <a:r>
              <a:rPr lang="en" sz="31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V4</a:t>
            </a:r>
            <a:br>
              <a:rPr lang="en" sz="3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средней подмышечной линии на уровне электрода </a:t>
            </a:r>
            <a:r>
              <a:rPr lang="en" sz="31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V4</a:t>
            </a:r>
            <a:br>
              <a:rPr lang="en" sz="3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задней подмышечной линии на уровне электрода </a:t>
            </a:r>
            <a:r>
              <a:rPr lang="en" sz="31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V4</a:t>
            </a:r>
            <a:endParaRPr lang="ru-RU"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CF38C18-96AF-BDF5-474F-0751BE39D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601" y="34364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18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DA6BE3-5791-906B-731C-DC96F403A361}"/>
              </a:ext>
            </a:extLst>
          </p:cNvPr>
          <p:cNvSpPr txBox="1"/>
          <p:nvPr/>
        </p:nvSpPr>
        <p:spPr>
          <a:xfrm>
            <a:off x="641443" y="2186665"/>
            <a:ext cx="999016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записи ЭКГ грудной </a:t>
            </a:r>
            <a:r>
              <a:rPr lang="en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V6 </a:t>
            </a:r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электрод располагается по левой: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срединно-ключичной линии в </a:t>
            </a:r>
            <a:r>
              <a:rPr lang="en" sz="31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ru-RU" sz="31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межреберье</a:t>
            </a:r>
            <a:br>
              <a:rPr lang="ru-RU" sz="3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передней подмышечной линии на уровне электрода </a:t>
            </a:r>
            <a:r>
              <a:rPr lang="en" sz="31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V4</a:t>
            </a:r>
            <a:br>
              <a:rPr lang="en" sz="3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средней подмышечной линии на уровне электрода </a:t>
            </a:r>
            <a:r>
              <a:rPr lang="en" sz="31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V4</a:t>
            </a:r>
            <a:br>
              <a:rPr lang="en" sz="3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задней подмышечной линии на уровне электрода </a:t>
            </a:r>
            <a:r>
              <a:rPr lang="en" sz="31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V4</a:t>
            </a:r>
            <a:endParaRPr lang="ru-RU"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7F661C-3BB1-2F95-7722-685E660EF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24185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81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5A0E1F-D540-361F-21B6-2E420EC71AB2}"/>
              </a:ext>
            </a:extLst>
          </p:cNvPr>
          <p:cNvSpPr txBox="1"/>
          <p:nvPr/>
        </p:nvSpPr>
        <p:spPr>
          <a:xfrm>
            <a:off x="790348" y="1440303"/>
            <a:ext cx="845132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Прием </a:t>
            </a:r>
            <a:r>
              <a:rPr lang="ru-RU" sz="3200" b="1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нитропрепаратов</a:t>
            </a:r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может сопровождаться: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головной болью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брадикардией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артериальной гипотензией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обострением глаукомы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519579-5BF2-2FBC-6CD2-2F41B0ED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584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5A0E1F-D540-361F-21B6-2E420EC71AB2}"/>
              </a:ext>
            </a:extLst>
          </p:cNvPr>
          <p:cNvSpPr txBox="1"/>
          <p:nvPr/>
        </p:nvSpPr>
        <p:spPr>
          <a:xfrm>
            <a:off x="790348" y="1440303"/>
            <a:ext cx="845132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Прием </a:t>
            </a:r>
            <a:r>
              <a:rPr lang="ru-RU" sz="3200" b="1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нитропрепаратов</a:t>
            </a:r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может сопровождаться: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головной болью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брадикардией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артериальной гипотензией </a:t>
            </a:r>
            <a:br>
              <a:rPr lang="ru-RU" sz="3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обострением глаукомы</a:t>
            </a:r>
            <a:endParaRPr lang="ru-RU" sz="32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DE242D2-62AA-4C9D-2117-453F571E6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24185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58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7DFA1A-FB16-E1B3-E175-F1862FE288A2}"/>
              </a:ext>
            </a:extLst>
          </p:cNvPr>
          <p:cNvSpPr txBox="1"/>
          <p:nvPr/>
        </p:nvSpPr>
        <p:spPr>
          <a:xfrm>
            <a:off x="885882" y="1588406"/>
            <a:ext cx="835579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Препаратом выбора для купирования приступа стенокардии на догоспитальном этапе является: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анальгин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трамал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нитропрепарат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валидол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28DAC4B-6904-73FC-39F3-69FA23B4A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352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7DFA1A-FB16-E1B3-E175-F1862FE288A2}"/>
              </a:ext>
            </a:extLst>
          </p:cNvPr>
          <p:cNvSpPr txBox="1"/>
          <p:nvPr/>
        </p:nvSpPr>
        <p:spPr>
          <a:xfrm>
            <a:off x="885882" y="1588406"/>
            <a:ext cx="835579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Препаратом выбора для купирования приступа стенокардии на догоспитальном этапе является: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анальгин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трамал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 err="1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нитропрепарат</a:t>
            </a: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валидол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F0D036-1494-C0BD-F3D4-2C857C164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24185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53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E18510-5673-56C7-1B23-EBC5FFEB8B8F}"/>
              </a:ext>
            </a:extLst>
          </p:cNvPr>
          <p:cNvSpPr txBox="1"/>
          <p:nvPr/>
        </p:nvSpPr>
        <p:spPr>
          <a:xfrm>
            <a:off x="1076951" y="1629350"/>
            <a:ext cx="816472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купирования приступа стенокардии при сопутствующей бронхиальной астме показано: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эуфиллин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нифедипин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кеторолак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пропранолол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A76E55-5E6C-03D7-C342-67D7A3116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595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E18510-5673-56C7-1B23-EBC5FFEB8B8F}"/>
              </a:ext>
            </a:extLst>
          </p:cNvPr>
          <p:cNvSpPr txBox="1"/>
          <p:nvPr/>
        </p:nvSpPr>
        <p:spPr>
          <a:xfrm>
            <a:off x="1076951" y="1629350"/>
            <a:ext cx="816472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купирования приступа стенокардии при сопутствующей бронхиальной астме показано: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эуфиллин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 err="1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нифедипин</a:t>
            </a: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кеторолак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пропранолол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472C1D7-BAA3-9BE1-1412-AF50393D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24185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24F7A2-03A7-B3FC-20C4-B1F94CDA74B0}"/>
              </a:ext>
            </a:extLst>
          </p:cNvPr>
          <p:cNvSpPr txBox="1"/>
          <p:nvPr/>
        </p:nvSpPr>
        <p:spPr>
          <a:xfrm>
            <a:off x="870698" y="1531222"/>
            <a:ext cx="872367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записи ЭКГ на левую руку накладывается электрод: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зеленого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желтого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черного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красного цвета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BCEEF8-C784-2800-95D3-13CC811C9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387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F816D9-32E3-AD2F-F658-E6647088E91B}"/>
              </a:ext>
            </a:extLst>
          </p:cNvPr>
          <p:cNvSpPr txBox="1"/>
          <p:nvPr/>
        </p:nvSpPr>
        <p:spPr>
          <a:xfrm>
            <a:off x="723333" y="797510"/>
            <a:ext cx="866926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Рациональный объём терапии фельдшерской бригады СМП при нестабильной стенокардии с отсутствием  артериальной гипотензии: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ацетилсалициловая кислота, </a:t>
            </a:r>
            <a:r>
              <a:rPr lang="ru-RU" sz="24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нитропрепараты</a:t>
            </a:r>
            <a:r>
              <a:rPr lang="ru-RU" sz="24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(в </a:t>
            </a:r>
            <a:r>
              <a:rPr lang="ru-RU" sz="24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спрее</a:t>
            </a:r>
            <a:r>
              <a:rPr lang="ru-RU" sz="24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или внутривенно </a:t>
            </a:r>
            <a:r>
              <a:rPr lang="ru-RU" sz="24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капельно</a:t>
            </a:r>
            <a:r>
              <a:rPr lang="ru-RU" sz="24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 при купировании боли - "актив" в поликлинику 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экстренная госпитализация без дополнительных лечебных мероприятий 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ацетилсалициловая кислота, </a:t>
            </a:r>
            <a:r>
              <a:rPr lang="ru-RU" sz="24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нитропрепараты</a:t>
            </a:r>
            <a:r>
              <a:rPr lang="ru-RU" sz="24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гепарин, морфин при продолжающейся боли, обязательная госпитализация 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ацетилсалициловая кислота, </a:t>
            </a:r>
            <a:r>
              <a:rPr lang="ru-RU" sz="24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нитропрепараты</a:t>
            </a:r>
            <a:r>
              <a:rPr lang="ru-RU" sz="24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гепарин, морфин, вызов бригады интенсивной терапии или специализированной кардиологической бригады СМП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A466150-A678-A79E-A585-9B8A59181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602" y="338762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432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F816D9-32E3-AD2F-F658-E6647088E91B}"/>
              </a:ext>
            </a:extLst>
          </p:cNvPr>
          <p:cNvSpPr txBox="1"/>
          <p:nvPr/>
        </p:nvSpPr>
        <p:spPr>
          <a:xfrm>
            <a:off x="723333" y="797510"/>
            <a:ext cx="866926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Рациональный объём терапии фельдшерской бригады СМП при нестабильной стенокардии с отсутствием  артериальной гипотензии: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ацетилсалициловая кислота, </a:t>
            </a:r>
            <a:r>
              <a:rPr lang="ru-RU" sz="24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нитропрепараты</a:t>
            </a:r>
            <a:r>
              <a:rPr lang="ru-RU" sz="24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(в </a:t>
            </a:r>
            <a:r>
              <a:rPr lang="ru-RU" sz="24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спрее</a:t>
            </a:r>
            <a:r>
              <a:rPr lang="ru-RU" sz="24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или внутривенно </a:t>
            </a:r>
            <a:r>
              <a:rPr lang="ru-RU" sz="24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капельно</a:t>
            </a:r>
            <a:r>
              <a:rPr lang="ru-RU" sz="24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 при купировании боли - "актив" в поликлинику 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экстренная госпитализация без дополнительных лечебных мероприятий 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ацетилсалициловая кислота, </a:t>
            </a:r>
            <a:r>
              <a:rPr lang="ru-RU" sz="2400" b="0" i="0" dirty="0" err="1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нитропрепараты</a:t>
            </a:r>
            <a:r>
              <a:rPr lang="ru-RU" sz="24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гепарин, морфин при продолжающейся боли, обязательная госпитализация 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ацетилсалициловая кислота, </a:t>
            </a:r>
            <a:r>
              <a:rPr lang="ru-RU" sz="24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нитропрепараты</a:t>
            </a:r>
            <a:r>
              <a:rPr lang="ru-RU" sz="24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гепарин, морфин, вызов бригады интенсивной терапии или специализированной кардиологической бригады СМП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FF4871B-258A-2384-27F8-B6DB546D8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24185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072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06192C-5ADF-A27F-3BB1-A809D5A50A6A}"/>
              </a:ext>
            </a:extLst>
          </p:cNvPr>
          <p:cNvSpPr txBox="1"/>
          <p:nvPr/>
        </p:nvSpPr>
        <p:spPr>
          <a:xfrm>
            <a:off x="750627" y="1859339"/>
            <a:ext cx="81510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Внутримышечный путь введения гепарина нецелесообразен из-за: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медленного всасывания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разрушения тканевыми ферментами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развития отека Квинке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развития болезненных гематом 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D203D35-8D61-9375-B21B-B58BF901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76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06192C-5ADF-A27F-3BB1-A809D5A50A6A}"/>
              </a:ext>
            </a:extLst>
          </p:cNvPr>
          <p:cNvSpPr txBox="1"/>
          <p:nvPr/>
        </p:nvSpPr>
        <p:spPr>
          <a:xfrm>
            <a:off x="750627" y="1859339"/>
            <a:ext cx="81510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Внутримышечный путь введения гепарина нецелесообразен из-за: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медленного всасывания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разрушения тканевыми ферментами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развития отека Квинке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развития болезненных гематом </a:t>
            </a:r>
            <a:endParaRPr lang="ru-RU" sz="32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BC566E3-128C-009F-06CB-EE2761C14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24185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826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6E1867-4C8B-1DCD-A540-3B939C9B0869}"/>
              </a:ext>
            </a:extLst>
          </p:cNvPr>
          <p:cNvSpPr txBox="1"/>
          <p:nvPr/>
        </p:nvSpPr>
        <p:spPr>
          <a:xfrm>
            <a:off x="928047" y="1238982"/>
            <a:ext cx="842066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остром инфаркте миокарда для купирования отека легких,  сопровождающегося артериальной гипотензией, показано введение: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кордиамина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лазикса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преднизолона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допамина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BB7FC8E-F6E8-CD01-8B5E-4046C3B14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23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6E1867-4C8B-1DCD-A540-3B939C9B0869}"/>
              </a:ext>
            </a:extLst>
          </p:cNvPr>
          <p:cNvSpPr txBox="1"/>
          <p:nvPr/>
        </p:nvSpPr>
        <p:spPr>
          <a:xfrm>
            <a:off x="928047" y="1238982"/>
            <a:ext cx="842066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остром инфаркте миокарда для купирования отека легких,  сопровождающегося артериальной гипотензией, показано введение: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кордиамина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лазикса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преднизолона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допамина</a:t>
            </a:r>
            <a:endParaRPr lang="ru-RU" sz="32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E294BFE-2004-807C-B288-F125ED803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24185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304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662BC4-F226-2413-36EF-C5B95F953BAA}"/>
              </a:ext>
            </a:extLst>
          </p:cNvPr>
          <p:cNvSpPr txBox="1"/>
          <p:nvPr/>
        </p:nvSpPr>
        <p:spPr>
          <a:xfrm>
            <a:off x="791571" y="1990045"/>
            <a:ext cx="823296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аллергической реакции на йод в анамнезе больному противопоказан: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кордарон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верапамил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пропранолол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каптоприл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CBD3B4F-7FF7-5BFF-775D-A0378205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318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662BC4-F226-2413-36EF-C5B95F953BAA}"/>
              </a:ext>
            </a:extLst>
          </p:cNvPr>
          <p:cNvSpPr txBox="1"/>
          <p:nvPr/>
        </p:nvSpPr>
        <p:spPr>
          <a:xfrm>
            <a:off x="791571" y="1990045"/>
            <a:ext cx="823296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аллергической реакции на йод в анамнезе больному противопоказан: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 err="1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кордарон</a:t>
            </a: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верапамил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пропранолол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каптоприл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096B0C5-B87D-6426-52C6-89CCAFCB2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24185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20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849558-BF37-5F30-1FBF-79426DC38292}"/>
              </a:ext>
            </a:extLst>
          </p:cNvPr>
          <p:cNvSpPr txBox="1"/>
          <p:nvPr/>
        </p:nvSpPr>
        <p:spPr>
          <a:xfrm>
            <a:off x="545910" y="1413063"/>
            <a:ext cx="928383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Приступ удушья и обильная пенистая розовая мокрота у больного на фоне гипертонического криза являются характерными признаками: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отека легких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легочного кровотечения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тромбоэмболии легочной артерии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острой пневмонии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3A1BE81-A58B-9CA1-92F2-A84C34F1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351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849558-BF37-5F30-1FBF-79426DC38292}"/>
              </a:ext>
            </a:extLst>
          </p:cNvPr>
          <p:cNvSpPr txBox="1"/>
          <p:nvPr/>
        </p:nvSpPr>
        <p:spPr>
          <a:xfrm>
            <a:off x="545910" y="1413063"/>
            <a:ext cx="928383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Приступ удушья и обильная пенистая розовая мокрота у больного на фоне гипертонического криза являются характерными признаками: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отека легких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легочного кровотечения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тромбоэмболии легочной артерии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острой пневмонии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7DD3C47-7D1B-7399-2DEB-695D63D25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24185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55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CBAAAE-31D1-AA53-EBE1-74443EECD81C}"/>
              </a:ext>
            </a:extLst>
          </p:cNvPr>
          <p:cNvSpPr txBox="1"/>
          <p:nvPr/>
        </p:nvSpPr>
        <p:spPr>
          <a:xfrm>
            <a:off x="870698" y="1531222"/>
            <a:ext cx="872367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записи ЭКГ на левую руку накладывается электрод: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зеленого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желтого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черного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красного цвета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BF607BB4-6947-D6C5-C8E6-C16C03594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24185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16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87E8A6-BE4D-770E-84DC-CB56458BD321}"/>
              </a:ext>
            </a:extLst>
          </p:cNvPr>
          <p:cNvSpPr txBox="1"/>
          <p:nvPr/>
        </p:nvSpPr>
        <p:spPr>
          <a:xfrm>
            <a:off x="750627" y="1238982"/>
            <a:ext cx="827390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Больной с отеком легких транспортируется в стационар на носилках в положении: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 боку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горизонтально на спине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 спине с приподнятым головным концом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 спине с приподнятым ножным концом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E5527AD-CF92-2464-A884-409B08EA7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370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87E8A6-BE4D-770E-84DC-CB56458BD321}"/>
              </a:ext>
            </a:extLst>
          </p:cNvPr>
          <p:cNvSpPr txBox="1"/>
          <p:nvPr/>
        </p:nvSpPr>
        <p:spPr>
          <a:xfrm>
            <a:off x="750627" y="1238982"/>
            <a:ext cx="827390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Больной с отеком легких транспортируется в стационар на носилках в положении: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 боку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горизонтально на спине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на спине с приподнятым головным концом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 спине с приподнятым ножным концом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BA00155-919D-AF27-5A4E-7ADBD1141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24185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324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644B3A-CBCC-E4E2-F2B8-41EAEBC0F1BA}"/>
              </a:ext>
            </a:extLst>
          </p:cNvPr>
          <p:cNvSpPr txBox="1"/>
          <p:nvPr/>
        </p:nvSpPr>
        <p:spPr>
          <a:xfrm>
            <a:off x="504967" y="1413063"/>
            <a:ext cx="940330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Боль в области груди, развившаяся на фоне внезапно возникшей одышки, наиболее характерна для: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острого перикардита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грыжи пищеводного отверстия диафрагмы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расслаивающей аневризмы аорты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тромбоэмболии ветвей легочной артерии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5F51D0E-7F44-3B02-862B-8D76777AA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601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132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644B3A-CBCC-E4E2-F2B8-41EAEBC0F1BA}"/>
              </a:ext>
            </a:extLst>
          </p:cNvPr>
          <p:cNvSpPr txBox="1"/>
          <p:nvPr/>
        </p:nvSpPr>
        <p:spPr>
          <a:xfrm>
            <a:off x="504967" y="1413063"/>
            <a:ext cx="940330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Боль в области груди, развившаяся на фоне внезапно возникшей одышки, наиболее характерна для: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острого перикардита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грыжи пищеводного отверстия диафрагмы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расслаивающей аневризмы аорты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тромбоэмболии ветвей легочной артерии</a:t>
            </a:r>
            <a:endParaRPr lang="ru-RU" sz="32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95B10DD-38E3-9941-E1F8-BA2B208CA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24185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67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153A96-C4A2-5641-A5EB-F38884016E91}"/>
              </a:ext>
            </a:extLst>
          </p:cNvPr>
          <p:cNvSpPr txBox="1"/>
          <p:nvPr/>
        </p:nvSpPr>
        <p:spPr>
          <a:xfrm>
            <a:off x="527578" y="1002943"/>
            <a:ext cx="902585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 предрасполагающим факторам тромбоэмболии легочной артерии относятся: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тромбоз глубоких вен нижних конечностей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фибрилляция предсердий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физическая нагрузка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длительная иммобилизация нижних конечностей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656830A-118D-6A89-50F4-F9C5C4D02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903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153A96-C4A2-5641-A5EB-F38884016E91}"/>
              </a:ext>
            </a:extLst>
          </p:cNvPr>
          <p:cNvSpPr txBox="1"/>
          <p:nvPr/>
        </p:nvSpPr>
        <p:spPr>
          <a:xfrm>
            <a:off x="527578" y="1289546"/>
            <a:ext cx="920327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 предрасполагающим факторам тромбоэмболии легочной артерии относятся: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тромбоз глубоких вен нижних конечностей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фибрилляция предсердий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физическая нагрузка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длительная иммобилизация нижних конечностей</a:t>
            </a:r>
            <a:endParaRPr lang="ru-RU" sz="32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6D7CBBA-7DE7-7795-A61F-8D5466D8A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36468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546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B1368-F988-9609-5A4C-EB8741B5DC86}"/>
              </a:ext>
            </a:extLst>
          </p:cNvPr>
          <p:cNvSpPr txBox="1"/>
          <p:nvPr/>
        </p:nvSpPr>
        <p:spPr>
          <a:xfrm>
            <a:off x="873456" y="1412376"/>
            <a:ext cx="825007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Массивная тромбоэмболия ветвей легочной артерии проявляется: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выраженной одышкой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цианозом верхней половины тела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спавшимися шейными венами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появлением синдрома </a:t>
            </a:r>
            <a:r>
              <a:rPr lang="en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S1QIII 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 ЭКГ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86D6D28-8CFC-7348-08CB-425A3779D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352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B1368-F988-9609-5A4C-EB8741B5DC86}"/>
              </a:ext>
            </a:extLst>
          </p:cNvPr>
          <p:cNvSpPr txBox="1"/>
          <p:nvPr/>
        </p:nvSpPr>
        <p:spPr>
          <a:xfrm>
            <a:off x="873456" y="1412376"/>
            <a:ext cx="825007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Массивная тромбоэмболия ветвей легочной артерии проявляется: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выраженной одышкой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цианозом верхней половины тела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спавшимися шейными венами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появлением синдрома </a:t>
            </a:r>
            <a:r>
              <a:rPr lang="en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S1QIII </a:t>
            </a: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на ЭКГ</a:t>
            </a:r>
            <a:endParaRPr lang="ru-RU" sz="32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27DB296-CE78-977A-0A86-7CBC7900D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36468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677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CD1144-3031-6003-D0BD-61C04B52CFED}"/>
              </a:ext>
            </a:extLst>
          </p:cNvPr>
          <p:cNvSpPr txBox="1"/>
          <p:nvPr/>
        </p:nvSpPr>
        <p:spPr>
          <a:xfrm>
            <a:off x="996287" y="2001251"/>
            <a:ext cx="81545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Ржавый характер мокроты характерен для: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тромбоэмболии ветвей легочной артерии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приступа бронхиальной астмы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острой пневмонии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обострения хронической обструктивной болезни легких 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FC20F88-25B9-B668-13F0-A37BBC3A8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87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CD1144-3031-6003-D0BD-61C04B52CFED}"/>
              </a:ext>
            </a:extLst>
          </p:cNvPr>
          <p:cNvSpPr txBox="1"/>
          <p:nvPr/>
        </p:nvSpPr>
        <p:spPr>
          <a:xfrm>
            <a:off x="996287" y="2001251"/>
            <a:ext cx="81545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Ржавый характер мокроты характерен для: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тромбоэмболии ветвей легочной артерии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приступа бронхиальной астмы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острой пневмонии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обострения хронической обструктивной болезни легких 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5636D3E-20F8-EAF6-A1A7-00A15B037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36468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1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35541A-C098-AE1D-F4E0-845D72D3DE67}"/>
              </a:ext>
            </a:extLst>
          </p:cNvPr>
          <p:cNvSpPr txBox="1"/>
          <p:nvPr/>
        </p:nvSpPr>
        <p:spPr>
          <a:xfrm>
            <a:off x="873456" y="1110734"/>
            <a:ext cx="943060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записи ЭКГ на правую руку накладывается электрод: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зеленого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желтого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черного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красного цвета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4242C8-6281-9E2F-420C-92CAE6EB1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520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20DAC3-FEC8-95A5-019A-A08BEF1ABD2C}"/>
              </a:ext>
            </a:extLst>
          </p:cNvPr>
          <p:cNvSpPr txBox="1"/>
          <p:nvPr/>
        </p:nvSpPr>
        <p:spPr>
          <a:xfrm>
            <a:off x="409432" y="1537227"/>
            <a:ext cx="928730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острой пневмонии в отличие от тромбоэмболии легочной артерии наблюдается: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одышка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боль в грудной клетке, связанная с дыханием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мокрота с прожилками крови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синдром </a:t>
            </a:r>
            <a:r>
              <a:rPr lang="en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S1QIII 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 ЭКГ 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C4DBB09-66EB-38EC-5567-551464974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880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20DAC3-FEC8-95A5-019A-A08BEF1ABD2C}"/>
              </a:ext>
            </a:extLst>
          </p:cNvPr>
          <p:cNvSpPr txBox="1"/>
          <p:nvPr/>
        </p:nvSpPr>
        <p:spPr>
          <a:xfrm>
            <a:off x="409432" y="1537227"/>
            <a:ext cx="928730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острой пневмонии в отличие от тромбоэмболии легочной артерии наблюдается: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одышка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боль в грудной клетке, связанная с дыханием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мокрота с прожилками крови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синдром </a:t>
            </a:r>
            <a:r>
              <a:rPr lang="en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S1QIII 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 ЭКГ 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06586DC-F804-82D1-9802-F5CBBB752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36468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360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3E1B04-CD6F-C119-2648-7B1A508883FB}"/>
              </a:ext>
            </a:extLst>
          </p:cNvPr>
          <p:cNvSpPr txBox="1"/>
          <p:nvPr/>
        </p:nvSpPr>
        <p:spPr>
          <a:xfrm>
            <a:off x="1009934" y="2001251"/>
            <a:ext cx="814088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Основной жалобой больного при приступе бронхиальной астмы является: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боль в грудной клетке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удушье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кашель с гнойной мокротой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кровохарканье 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D4C9BC3-2C61-9B22-B71A-2583D21EF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207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3E1B04-CD6F-C119-2648-7B1A508883FB}"/>
              </a:ext>
            </a:extLst>
          </p:cNvPr>
          <p:cNvSpPr txBox="1"/>
          <p:nvPr/>
        </p:nvSpPr>
        <p:spPr>
          <a:xfrm>
            <a:off x="1009934" y="2001251"/>
            <a:ext cx="814088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Основной жалобой больного при приступе бронхиальной астмы является: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боль в грудной клетке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удушье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кашель с гнойной мокротой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кровохарканье 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5EA89D4-954E-883C-4736-41B915743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36468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896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3284D8-CC61-04B8-BEC7-35E301F46C4E}"/>
              </a:ext>
            </a:extLst>
          </p:cNvPr>
          <p:cNvSpPr txBox="1"/>
          <p:nvPr/>
        </p:nvSpPr>
        <p:spPr>
          <a:xfrm>
            <a:off x="941696" y="1659285"/>
            <a:ext cx="857761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Ведущим признаком бронхиальной астмы является: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постоянная инспираторная одышка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приступы одышки с удлиненным выдохом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лающий кашель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боль в грудной клетке, связанная с дыханием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AC02ABB-D293-719B-9C60-B349DF41F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4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3284D8-CC61-04B8-BEC7-35E301F46C4E}"/>
              </a:ext>
            </a:extLst>
          </p:cNvPr>
          <p:cNvSpPr txBox="1"/>
          <p:nvPr/>
        </p:nvSpPr>
        <p:spPr>
          <a:xfrm>
            <a:off x="664056" y="1659285"/>
            <a:ext cx="857761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Ведущим признаком бронхиальной астмы является: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постоянная инспираторная одышка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приступы одышки с удлиненным выдохом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лающий кашель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боль в грудной клетке, связанная с дыханием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D5C266B-8F12-8395-E396-F2253F52F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36468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3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12AC05-0EFD-61AF-5932-AEAE6FCB4576}"/>
              </a:ext>
            </a:extLst>
          </p:cNvPr>
          <p:cNvSpPr txBox="1"/>
          <p:nvPr/>
        </p:nvSpPr>
        <p:spPr>
          <a:xfrm>
            <a:off x="636760" y="1073204"/>
            <a:ext cx="860491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приступе бронхиальной астмы в легких при аускультации выслушиваются: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влажные крупнопузырчатые хрипы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влажные мелкопузырчатые хрипы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крепитация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сухие свистящие хрипы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BDB6C79-E020-264F-398D-710A097E6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325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12AC05-0EFD-61AF-5932-AEAE6FCB4576}"/>
              </a:ext>
            </a:extLst>
          </p:cNvPr>
          <p:cNvSpPr txBox="1"/>
          <p:nvPr/>
        </p:nvSpPr>
        <p:spPr>
          <a:xfrm>
            <a:off x="636760" y="1073204"/>
            <a:ext cx="860491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приступе бронхиальной астмы в легких при аускультации выслушиваются: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влажные крупнопузырчатые хрипы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влажные мелкопузырчатые хрипы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крепитация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сухие свистящие хрипы</a:t>
            </a:r>
            <a:endParaRPr lang="ru-RU" sz="32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D1A55F4-6EBA-F39B-5ECC-5501C1F7C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36468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7507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AA10C2-C86A-0EFD-8BA3-873196C0A0A3}"/>
              </a:ext>
            </a:extLst>
          </p:cNvPr>
          <p:cNvSpPr txBox="1"/>
          <p:nvPr/>
        </p:nvSpPr>
        <p:spPr>
          <a:xfrm>
            <a:off x="627797" y="2139751"/>
            <a:ext cx="852302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ru-RU" sz="3200" b="1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бронхообструктивном</a:t>
            </a:r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синдроме противопоказаны: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диуретики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нитропрепараты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антагонисты кальция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бета-адреноблокаторы 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3739592-8B2A-F017-69AD-E41F61F3A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2762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AA10C2-C86A-0EFD-8BA3-873196C0A0A3}"/>
              </a:ext>
            </a:extLst>
          </p:cNvPr>
          <p:cNvSpPr txBox="1"/>
          <p:nvPr/>
        </p:nvSpPr>
        <p:spPr>
          <a:xfrm>
            <a:off x="627797" y="2139751"/>
            <a:ext cx="852302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ru-RU" sz="3200" b="1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бронхообструктивном</a:t>
            </a:r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синдроме противопоказаны: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диуретики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нитропрепараты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антагонисты кальция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бета-адреноблокаторы </a:t>
            </a:r>
            <a:endParaRPr lang="ru-RU" sz="32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FD56518-BBD3-4A9D-018B-16B670C5B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36468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8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35541A-C098-AE1D-F4E0-845D72D3DE67}"/>
              </a:ext>
            </a:extLst>
          </p:cNvPr>
          <p:cNvSpPr txBox="1"/>
          <p:nvPr/>
        </p:nvSpPr>
        <p:spPr>
          <a:xfrm>
            <a:off x="873456" y="1110734"/>
            <a:ext cx="943060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записи ЭКГ на правую руку накладывается электрод: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зеленого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желтого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черного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красного цвета</a:t>
            </a:r>
            <a:endParaRPr lang="ru-RU" sz="32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B2A5F9C-9778-38B7-AC42-A4944723A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24185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0285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DA4502-7BA5-E85A-AFDE-EA8205524E78}"/>
              </a:ext>
            </a:extLst>
          </p:cNvPr>
          <p:cNvSpPr txBox="1"/>
          <p:nvPr/>
        </p:nvSpPr>
        <p:spPr>
          <a:xfrm>
            <a:off x="859809" y="1166842"/>
            <a:ext cx="869362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Гипогликемическое состояние диагностируется по данным глюкометра (</a:t>
            </a:r>
            <a:r>
              <a:rPr lang="ru-RU" sz="3200" b="1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глюкотеста</a:t>
            </a:r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при содержании глюкозы в крови меньше: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8,2 ммоль/литр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5,5 ммоль/литр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3,3 ммоль/литр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2,6 ммоль/литр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1CE28A-11AE-AAB5-5F19-5C67E8DF8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361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DA4502-7BA5-E85A-AFDE-EA8205524E78}"/>
              </a:ext>
            </a:extLst>
          </p:cNvPr>
          <p:cNvSpPr txBox="1"/>
          <p:nvPr/>
        </p:nvSpPr>
        <p:spPr>
          <a:xfrm>
            <a:off x="859809" y="1166842"/>
            <a:ext cx="869362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Гипогликемическое состояние диагностируется по данным глюкометра (</a:t>
            </a:r>
            <a:r>
              <a:rPr lang="ru-RU" sz="3200" b="1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глюкотеста</a:t>
            </a:r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при содержании глюкозы в крови меньше: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8,2 ммоль/литр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5,5 ммоль/литр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3,3 ммоль/литр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2,6 ммоль/литр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2F6824-B165-59A6-4FB1-3164EDBCB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36468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781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00DC6C-366D-B1C5-EAB2-D69AF841D696}"/>
              </a:ext>
            </a:extLst>
          </p:cNvPr>
          <p:cNvSpPr txBox="1"/>
          <p:nvPr/>
        </p:nvSpPr>
        <p:spPr>
          <a:xfrm>
            <a:off x="873457" y="1238982"/>
            <a:ext cx="85366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Гипергликемическое состояние диагностируется по данным глюкометра (</a:t>
            </a:r>
            <a:r>
              <a:rPr lang="ru-RU" sz="3200" b="1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глюкотеста</a:t>
            </a:r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при содержании глюкозы в крови больше: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3,3 ммоль/литр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5,0 ммоль/литр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7,0 ммоль/литр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8,2 ммоль/литр 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59E5F8-DB76-86DB-8351-76222320E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6255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00DC6C-366D-B1C5-EAB2-D69AF841D696}"/>
              </a:ext>
            </a:extLst>
          </p:cNvPr>
          <p:cNvSpPr txBox="1"/>
          <p:nvPr/>
        </p:nvSpPr>
        <p:spPr>
          <a:xfrm>
            <a:off x="873457" y="1238982"/>
            <a:ext cx="85366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Гипергликемическое состояние диагностируется по данным глюкометра (</a:t>
            </a:r>
            <a:r>
              <a:rPr lang="ru-RU" sz="3200" b="1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глюкотеста</a:t>
            </a:r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при содержании глюкозы в крови больше: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3,3 ммоль/литр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5,0 ммоль/литр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7,0 ммоль/литр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8,2 ммоль/литр 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60E53F2-E4D9-8A46-F3D2-A2CE9C81F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36468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6564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5278DE-8C4E-B0A6-0C42-4D8659DB4516}"/>
              </a:ext>
            </a:extLst>
          </p:cNvPr>
          <p:cNvSpPr txBox="1"/>
          <p:nvPr/>
        </p:nvSpPr>
        <p:spPr>
          <a:xfrm>
            <a:off x="827829" y="1659285"/>
            <a:ext cx="84138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Гипогликемическая кома характеризуется: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внезапным началом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влажными, бледными кожными покровами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сохранением тонуса глазных яблок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дыханием </a:t>
            </a: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Куссмауля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B130CA0-F0A5-6990-49BE-569A61C41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214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5278DE-8C4E-B0A6-0C42-4D8659DB4516}"/>
              </a:ext>
            </a:extLst>
          </p:cNvPr>
          <p:cNvSpPr txBox="1"/>
          <p:nvPr/>
        </p:nvSpPr>
        <p:spPr>
          <a:xfrm>
            <a:off x="827829" y="1659285"/>
            <a:ext cx="84138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Гипогликемическая кома характеризуется: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внезапным началом </a:t>
            </a:r>
            <a:br>
              <a:rPr lang="ru-RU" sz="3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влажными, бледными кожными покровами </a:t>
            </a:r>
            <a:br>
              <a:rPr lang="ru-RU" sz="3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сохранением тонуса глазных яблок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дыханием </a:t>
            </a: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Куссмауля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858E2D5-F728-6B26-B460-84D612556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36468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6423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94B4D7-EB44-84B0-9AF4-A418BA5FD5BB}"/>
              </a:ext>
            </a:extLst>
          </p:cNvPr>
          <p:cNvSpPr txBox="1"/>
          <p:nvPr/>
        </p:nvSpPr>
        <p:spPr>
          <a:xfrm>
            <a:off x="914400" y="2139751"/>
            <a:ext cx="823642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Кетоацидотическая</a:t>
            </a:r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кома проявляется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внезапным началом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сухостью кожных покровов и слизистых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снижением тонуса глазных яблок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дыханием </a:t>
            </a: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Куссмауля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718018-CD05-BFCE-E3FC-F09044EC6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353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94B4D7-EB44-84B0-9AF4-A418BA5FD5BB}"/>
              </a:ext>
            </a:extLst>
          </p:cNvPr>
          <p:cNvSpPr txBox="1"/>
          <p:nvPr/>
        </p:nvSpPr>
        <p:spPr>
          <a:xfrm>
            <a:off x="914400" y="2139751"/>
            <a:ext cx="823642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Кетоацидотическая</a:t>
            </a:r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кома проявляется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внезапным началом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сухостью кожных покровов и слизистых </a:t>
            </a:r>
            <a:br>
              <a:rPr lang="ru-RU" sz="3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снижением тонуса глазных яблок </a:t>
            </a:r>
            <a:br>
              <a:rPr lang="ru-RU" sz="3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дыханием </a:t>
            </a:r>
            <a:r>
              <a:rPr lang="ru-RU" sz="3200" b="0" i="0" dirty="0" err="1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Куссмауля</a:t>
            </a:r>
            <a:endParaRPr lang="ru-RU" sz="32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E84D264-EB6D-FA10-DA9A-FA42B0048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36468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349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77C25A-EB19-4858-7A2C-4C594E209758}"/>
              </a:ext>
            </a:extLst>
          </p:cNvPr>
          <p:cNvSpPr txBox="1"/>
          <p:nvPr/>
        </p:nvSpPr>
        <p:spPr>
          <a:xfrm>
            <a:off x="573206" y="2001251"/>
            <a:ext cx="857761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гипергликемической коме в выдыхаемом воздухе характерный запах: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ацетона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миндаля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алкоголя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отсутствует 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F6CA2AC-CB20-8E9A-CF8E-8B2ED2333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5688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77C25A-EB19-4858-7A2C-4C594E209758}"/>
              </a:ext>
            </a:extLst>
          </p:cNvPr>
          <p:cNvSpPr txBox="1"/>
          <p:nvPr/>
        </p:nvSpPr>
        <p:spPr>
          <a:xfrm>
            <a:off x="573206" y="2001251"/>
            <a:ext cx="857761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гипергликемической коме в выдыхаемом воздухе характерный запах: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ацетона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миндаля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алкоголя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отсутствует 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A037215-3345-E19F-9B01-17D33C5C8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36468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24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CCB306-9FD6-CC36-D973-2F4A3258926F}"/>
              </a:ext>
            </a:extLst>
          </p:cNvPr>
          <p:cNvSpPr txBox="1"/>
          <p:nvPr/>
        </p:nvSpPr>
        <p:spPr>
          <a:xfrm>
            <a:off x="735440" y="1553248"/>
            <a:ext cx="932142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записи ЭКГ на левую ногу накладывается электрод: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зеленого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желтого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черного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красного цвета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B095AE-4B0B-E290-C8CE-F10D0CA5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9888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5CCD53-D971-1163-2322-84B473546B48}"/>
              </a:ext>
            </a:extLst>
          </p:cNvPr>
          <p:cNvSpPr txBox="1"/>
          <p:nvPr/>
        </p:nvSpPr>
        <p:spPr>
          <a:xfrm>
            <a:off x="846161" y="2001251"/>
            <a:ext cx="830466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Характерным клиническим признаком тиреотоксикоза является: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эмоциональная лабильность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экзофтальм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брадикардия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гипергидроз 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8C605C5-D865-E8C9-D25D-7CDF6FF43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0978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5CCD53-D971-1163-2322-84B473546B48}"/>
              </a:ext>
            </a:extLst>
          </p:cNvPr>
          <p:cNvSpPr txBox="1"/>
          <p:nvPr/>
        </p:nvSpPr>
        <p:spPr>
          <a:xfrm>
            <a:off x="846161" y="2001251"/>
            <a:ext cx="830466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Характерным клиническим признаком тиреотоксикоза является: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эмоциональная лабильность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экзофтальм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брадикардия 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гипергидроз </a:t>
            </a:r>
            <a:endParaRPr lang="ru-RU" sz="32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7C46696-DDCA-03F8-EF82-C257E4415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36468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9305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51140B-3715-EDEB-C9FD-A70740AA375F}"/>
              </a:ext>
            </a:extLst>
          </p:cNvPr>
          <p:cNvSpPr txBox="1"/>
          <p:nvPr/>
        </p:nvSpPr>
        <p:spPr>
          <a:xfrm>
            <a:off x="873457" y="689044"/>
            <a:ext cx="874821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объем медицинской помощи на догоспитальном этапе при стойком носовом кровотечении входит: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холод на область носа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внутривенное введение кальция хлорида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внутривенное введение </a:t>
            </a: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этамзилата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натрия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выполнение передней тампонады носа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740A706-6224-D1F3-CBF5-A177B774F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5510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51140B-3715-EDEB-C9FD-A70740AA375F}"/>
              </a:ext>
            </a:extLst>
          </p:cNvPr>
          <p:cNvSpPr txBox="1"/>
          <p:nvPr/>
        </p:nvSpPr>
        <p:spPr>
          <a:xfrm>
            <a:off x="873457" y="689044"/>
            <a:ext cx="874821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объем медицинской помощи на догоспитальном этапе при стойком носовом кровотечении входит: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холод на область носа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внутривенное введение кальция хлорида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внутривенное введение </a:t>
            </a:r>
            <a:r>
              <a:rPr lang="ru-RU" sz="3200" b="0" i="0" dirty="0" err="1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этамзилата</a:t>
            </a: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натрия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выполнение передней тампонады носа</a:t>
            </a:r>
            <a:endParaRPr lang="ru-RU" sz="32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8D60978-8D71-31C7-6B34-18C5597BC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36468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3818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0E985A-159C-F04C-3265-7969E70DA912}"/>
              </a:ext>
            </a:extLst>
          </p:cNvPr>
          <p:cNvSpPr txBox="1"/>
          <p:nvPr/>
        </p:nvSpPr>
        <p:spPr>
          <a:xfrm>
            <a:off x="887104" y="2001251"/>
            <a:ext cx="826371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возникновении судорожного припадка на догоспитальном этапе применяется: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реланиум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кофеин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лидокаин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кетолорак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F922964-BE60-E637-2D21-BAACEC66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9656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0E985A-159C-F04C-3265-7969E70DA912}"/>
              </a:ext>
            </a:extLst>
          </p:cNvPr>
          <p:cNvSpPr txBox="1"/>
          <p:nvPr/>
        </p:nvSpPr>
        <p:spPr>
          <a:xfrm>
            <a:off x="887104" y="2001251"/>
            <a:ext cx="826371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возникновении судорожного припадка на догоспитальном этапе применяется: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реланиум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кофеин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лидокаин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кетолорак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1482D03-2B00-30FC-F169-7C153148F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36468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9377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E3435-16F9-3C83-1839-A78010243248}"/>
              </a:ext>
            </a:extLst>
          </p:cNvPr>
          <p:cNvSpPr txBox="1"/>
          <p:nvPr/>
        </p:nvSpPr>
        <p:spPr>
          <a:xfrm>
            <a:off x="841477" y="1238982"/>
            <a:ext cx="84001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кровотечении из артерии на конечности накладывается: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кровоостанавливающий жгут ниже места повреждения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кровоостанавливающий жгут выше места повреждения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давящая повязка на место повреждения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давящая повязка выше места повреждения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A76699-49F6-D21C-CFFE-C0512455A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9923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E3435-16F9-3C83-1839-A78010243248}"/>
              </a:ext>
            </a:extLst>
          </p:cNvPr>
          <p:cNvSpPr txBox="1"/>
          <p:nvPr/>
        </p:nvSpPr>
        <p:spPr>
          <a:xfrm>
            <a:off x="841477" y="1238982"/>
            <a:ext cx="84001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кровотечении из артерии на конечности накладывается: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кровоостанавливающий жгут ниже места повреждения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кровоостанавливающий жгут выше места повреждения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давящая повязка на место повреждения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давящая повязка выше места повреждения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57973E2-F620-972D-4125-6F39080C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36468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6914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9C5018-673E-D9C8-BF93-49B14895006A}"/>
              </a:ext>
            </a:extLst>
          </p:cNvPr>
          <p:cNvSpPr txBox="1"/>
          <p:nvPr/>
        </p:nvSpPr>
        <p:spPr>
          <a:xfrm>
            <a:off x="1018899" y="860880"/>
            <a:ext cx="845264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Минимальный уровень систолического АД, превышение которого при ишемическом инсульте является показанием к гипотензивной терапии на догоспитальном этапе составляет: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150 мм </a:t>
            </a: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рт.ст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170 мм </a:t>
            </a: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рт.ст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200 мм </a:t>
            </a: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рт.ст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220 мм </a:t>
            </a: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рт.ст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4931606-1D39-A01E-9A80-648615077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601" y="383187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9935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9C5018-673E-D9C8-BF93-49B14895006A}"/>
              </a:ext>
            </a:extLst>
          </p:cNvPr>
          <p:cNvSpPr txBox="1"/>
          <p:nvPr/>
        </p:nvSpPr>
        <p:spPr>
          <a:xfrm>
            <a:off x="1018899" y="860880"/>
            <a:ext cx="845264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Минимальный уровень систолического АД, превышение которого при ишемическом инсульте является показанием к гипотензивной терапии на догоспитальном этапе составляет: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150 мм </a:t>
            </a: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рт.ст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170 мм </a:t>
            </a: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рт.ст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200 мм </a:t>
            </a:r>
            <a:r>
              <a:rPr lang="ru-RU" sz="3200" b="0" i="0" dirty="0" err="1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рт.ст</a:t>
            </a: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220 мм </a:t>
            </a:r>
            <a:r>
              <a:rPr lang="ru-RU" sz="3200" b="0" i="0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рт.ст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60B4A0F-E22A-C773-D4F8-9FEA20F92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36468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060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CCB306-9FD6-CC36-D973-2F4A3258926F}"/>
              </a:ext>
            </a:extLst>
          </p:cNvPr>
          <p:cNvSpPr txBox="1"/>
          <p:nvPr/>
        </p:nvSpPr>
        <p:spPr>
          <a:xfrm>
            <a:off x="735440" y="1553248"/>
            <a:ext cx="932142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записи ЭКГ на левую ногу накладывается электрод: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зеленого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желтого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черного цвета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красного цвета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B8E071B-E16B-FB38-4A6C-78792E36C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24185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3209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57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C020AB-C315-BFCA-CE0F-135EE07E5AED}"/>
              </a:ext>
            </a:extLst>
          </p:cNvPr>
          <p:cNvSpPr txBox="1"/>
          <p:nvPr/>
        </p:nvSpPr>
        <p:spPr>
          <a:xfrm>
            <a:off x="682388" y="2236106"/>
            <a:ext cx="981923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записи ЭКГ грудной </a:t>
            </a:r>
            <a:r>
              <a:rPr lang="en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V1 </a:t>
            </a:r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электрод располагается: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 правого края грудины в </a:t>
            </a:r>
            <a:r>
              <a:rPr lang="en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IV 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межреберье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 левого края грудины в </a:t>
            </a:r>
            <a:r>
              <a:rPr lang="en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IV 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межреберье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между электродами </a:t>
            </a:r>
            <a:r>
              <a:rPr lang="en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V2 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en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V4</a:t>
            </a:r>
            <a:br>
              <a:rPr lang="en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 левой срединно-ключичной линии в </a:t>
            </a:r>
            <a:r>
              <a:rPr lang="en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межреберье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CAABF5D-BDFC-EB13-2164-3CA3C2CA9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3" y="487920"/>
            <a:ext cx="2799399" cy="1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54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C020AB-C315-BFCA-CE0F-135EE07E5AED}"/>
              </a:ext>
            </a:extLst>
          </p:cNvPr>
          <p:cNvSpPr txBox="1"/>
          <p:nvPr/>
        </p:nvSpPr>
        <p:spPr>
          <a:xfrm>
            <a:off x="682388" y="2236106"/>
            <a:ext cx="981923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записи ЭКГ грудной </a:t>
            </a:r>
            <a:r>
              <a:rPr lang="en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V1 </a:t>
            </a:r>
            <a:r>
              <a:rPr lang="ru-RU" sz="3200" b="1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электрод располагается: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у правого края грудины в </a:t>
            </a:r>
            <a:r>
              <a:rPr lang="en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IV </a:t>
            </a:r>
            <a:r>
              <a:rPr lang="ru-RU" sz="3200" b="0" i="0" dirty="0">
                <a:solidFill>
                  <a:srgbClr val="19191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межреберье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 левого края грудины в </a:t>
            </a:r>
            <a:r>
              <a:rPr lang="en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IV 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межреберье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между электродами </a:t>
            </a:r>
            <a:r>
              <a:rPr lang="en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V2 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en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V4</a:t>
            </a:r>
            <a:br>
              <a:rPr lang="en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 левой срединно-ключичной линии в </a:t>
            </a:r>
            <a:r>
              <a:rPr lang="en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ru-RU" sz="32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межреберье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4884995-D69C-B54B-744D-F94DC5E62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22" y="241859"/>
            <a:ext cx="1944806" cy="19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0238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МИЦ">
      <a:dk1>
        <a:srgbClr val="0C0C0C"/>
      </a:dk1>
      <a:lt1>
        <a:sysClr val="window" lastClr="FFFFFF"/>
      </a:lt1>
      <a:dk2>
        <a:srgbClr val="005E23"/>
      </a:dk2>
      <a:lt2>
        <a:srgbClr val="EAE9E2"/>
      </a:lt2>
      <a:accent1>
        <a:srgbClr val="005E23"/>
      </a:accent1>
      <a:accent2>
        <a:srgbClr val="CBAB54"/>
      </a:accent2>
      <a:accent3>
        <a:srgbClr val="2C8002"/>
      </a:accent3>
      <a:accent4>
        <a:srgbClr val="7F6000"/>
      </a:accent4>
      <a:accent5>
        <a:srgbClr val="A8D08D"/>
      </a:accent5>
      <a:accent6>
        <a:srgbClr val="008732"/>
      </a:accent6>
      <a:hlink>
        <a:srgbClr val="0563C1"/>
      </a:hlink>
      <a:folHlink>
        <a:srgbClr val="954F72"/>
      </a:folHlink>
    </a:clrScheme>
    <a:fontScheme name="НМИЦ">
      <a:majorFont>
        <a:latin typeface="Source Serif Pro"/>
        <a:ea typeface=""/>
        <a:cs typeface=""/>
      </a:majorFont>
      <a:minorFont>
        <a:latin typeface="Source Serif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13846</TotalTime>
  <Words>2011</Words>
  <Application>Microsoft Macintosh PowerPoint</Application>
  <PresentationFormat>Широкоэкранный</PresentationFormat>
  <Paragraphs>139</Paragraphs>
  <Slides>70</Slides>
  <Notes>68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4" baseType="lpstr">
      <vt:lpstr>Arial</vt:lpstr>
      <vt:lpstr>Source Serif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Ким Ольга</dc:creator>
  <cp:lastModifiedBy>Бернс Светлана</cp:lastModifiedBy>
  <cp:revision>318</cp:revision>
  <cp:lastPrinted>2022-03-05T09:10:30Z</cp:lastPrinted>
  <dcterms:created xsi:type="dcterms:W3CDTF">2021-09-06T10:21:13Z</dcterms:created>
  <dcterms:modified xsi:type="dcterms:W3CDTF">2025-10-17T11:52:11Z</dcterms:modified>
</cp:coreProperties>
</file>