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omorrow" panose="020B0604020202020204" charset="0"/>
      <p:regular r:id="rId17"/>
    </p:embeddedFont>
    <p:embeddedFont>
      <p:font typeface="Tomorrow Semi Bold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4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520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Методические рекомендации по поиску работы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3170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Эффективные способы трудоустройства для студентов и выпускников ГБПОУ РД «Дагестанский базовый медицинский колледж им. Р.П. Аскерханова»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4755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Это руководство систематизирует проверенные методы поиска работы в медицинской сфере: от подготовки документов до успешного прохождения собеседований и построения карьеры.</a:t>
            </a:r>
            <a:endParaRPr lang="en-US" sz="17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1CE90E-1CFA-4B3D-A3D7-A9463057C015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5289" y="318492"/>
            <a:ext cx="8357830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Ваш план действий: 8 шагов к успешному трудоустройству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05289" y="912019"/>
            <a:ext cx="13819823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Конкретная пошаговая инструкция, которую можно начать выполнять уже сегодня: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521137" y="1401247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5" name="Shape 3"/>
          <p:cNvSpPr/>
          <p:nvPr/>
        </p:nvSpPr>
        <p:spPr>
          <a:xfrm>
            <a:off x="405289" y="1325166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085" y="1411962"/>
            <a:ext cx="173712" cy="1737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8442" y="1343263"/>
            <a:ext cx="1447800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Определите цель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68442" y="1593652"/>
            <a:ext cx="13356669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Выберите специализацию и желаемый тип учреждения: поликлиника, стационар, скорая помощь.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694849" y="2211824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10" name="Shape 7"/>
          <p:cNvSpPr/>
          <p:nvPr/>
        </p:nvSpPr>
        <p:spPr>
          <a:xfrm>
            <a:off x="579001" y="2135743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98" y="2222540"/>
            <a:ext cx="173712" cy="17371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42154" y="2153841"/>
            <a:ext cx="1709142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Подготовьте документы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1042154" y="2404229"/>
            <a:ext cx="13182957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Резюме, сопроводительное письмо, портфолио, медицинские справки и сертификаты.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868561" y="3022402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15" name="Shape 11"/>
          <p:cNvSpPr/>
          <p:nvPr/>
        </p:nvSpPr>
        <p:spPr>
          <a:xfrm>
            <a:off x="752713" y="2946321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510" y="3033117"/>
            <a:ext cx="173712" cy="17371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215866" y="2964418"/>
            <a:ext cx="1643301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Настройте мониторинг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1215866" y="3214807"/>
            <a:ext cx="13009245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Подпишитесь на рассылки вакансий, установите фильтры на специализированных сайтах.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1042273" y="3832979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20" name="Shape 15"/>
          <p:cNvSpPr/>
          <p:nvPr/>
        </p:nvSpPr>
        <p:spPr>
          <a:xfrm>
            <a:off x="926425" y="3756898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222" y="3843695"/>
            <a:ext cx="173712" cy="17371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389578" y="3774996"/>
            <a:ext cx="1595199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Активируйте контакты</a:t>
            </a:r>
            <a:endParaRPr lang="en-US" sz="1100" dirty="0"/>
          </a:p>
        </p:txBody>
      </p:sp>
      <p:sp>
        <p:nvSpPr>
          <p:cNvPr id="23" name="Text 17"/>
          <p:cNvSpPr/>
          <p:nvPr/>
        </p:nvSpPr>
        <p:spPr>
          <a:xfrm>
            <a:off x="1389578" y="4025384"/>
            <a:ext cx="12835533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Свяжитесь с наставниками, выпускниками, участвуйте в профессиональных встречах.</a:t>
            </a:r>
            <a:endParaRPr lang="en-US" sz="900" dirty="0"/>
          </a:p>
        </p:txBody>
      </p:sp>
      <p:sp>
        <p:nvSpPr>
          <p:cNvPr id="24" name="Shape 18"/>
          <p:cNvSpPr/>
          <p:nvPr/>
        </p:nvSpPr>
        <p:spPr>
          <a:xfrm>
            <a:off x="868561" y="4643557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25" name="Shape 19"/>
          <p:cNvSpPr/>
          <p:nvPr/>
        </p:nvSpPr>
        <p:spPr>
          <a:xfrm>
            <a:off x="752713" y="4567476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510" y="4654272"/>
            <a:ext cx="173712" cy="173712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215866" y="4585573"/>
            <a:ext cx="1485424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Пройдите доп. курсы</a:t>
            </a:r>
            <a:endParaRPr lang="en-US" sz="1100" dirty="0"/>
          </a:p>
        </p:txBody>
      </p:sp>
      <p:sp>
        <p:nvSpPr>
          <p:cNvPr id="28" name="Text 21"/>
          <p:cNvSpPr/>
          <p:nvPr/>
        </p:nvSpPr>
        <p:spPr>
          <a:xfrm>
            <a:off x="1215866" y="4835962"/>
            <a:ext cx="13009245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Сертификаты по неотложной помощи, ЭКГ, инфекционной безопасности повышают конкурентоспособность.</a:t>
            </a:r>
            <a:endParaRPr lang="en-US" sz="900" dirty="0"/>
          </a:p>
        </p:txBody>
      </p:sp>
      <p:sp>
        <p:nvSpPr>
          <p:cNvPr id="29" name="Shape 22"/>
          <p:cNvSpPr/>
          <p:nvPr/>
        </p:nvSpPr>
        <p:spPr>
          <a:xfrm>
            <a:off x="694849" y="5454134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30" name="Shape 23"/>
          <p:cNvSpPr/>
          <p:nvPr/>
        </p:nvSpPr>
        <p:spPr>
          <a:xfrm>
            <a:off x="579001" y="5378053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798" y="5464850"/>
            <a:ext cx="173712" cy="173712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1042154" y="5396151"/>
            <a:ext cx="1580793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Тренируйте интервью</a:t>
            </a:r>
            <a:endParaRPr lang="en-US" sz="1100" dirty="0"/>
          </a:p>
        </p:txBody>
      </p:sp>
      <p:sp>
        <p:nvSpPr>
          <p:cNvPr id="33" name="Text 25"/>
          <p:cNvSpPr/>
          <p:nvPr/>
        </p:nvSpPr>
        <p:spPr>
          <a:xfrm>
            <a:off x="1042154" y="5646539"/>
            <a:ext cx="13182957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Репетиции кейсов, симуляции процедур, получение обратной связи от преподавателей.</a:t>
            </a:r>
            <a:endParaRPr lang="en-US" sz="900" dirty="0"/>
          </a:p>
        </p:txBody>
      </p:sp>
      <p:sp>
        <p:nvSpPr>
          <p:cNvPr id="34" name="Shape 26"/>
          <p:cNvSpPr/>
          <p:nvPr/>
        </p:nvSpPr>
        <p:spPr>
          <a:xfrm>
            <a:off x="521137" y="6264712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35" name="Shape 27"/>
          <p:cNvSpPr/>
          <p:nvPr/>
        </p:nvSpPr>
        <p:spPr>
          <a:xfrm>
            <a:off x="405289" y="6188631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085" y="6275427"/>
            <a:ext cx="173712" cy="173712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868442" y="6206728"/>
            <a:ext cx="1616631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Оцените предложения</a:t>
            </a:r>
            <a:endParaRPr lang="en-US" sz="1100" dirty="0"/>
          </a:p>
        </p:txBody>
      </p:sp>
      <p:sp>
        <p:nvSpPr>
          <p:cNvPr id="38" name="Text 29"/>
          <p:cNvSpPr/>
          <p:nvPr/>
        </p:nvSpPr>
        <p:spPr>
          <a:xfrm>
            <a:off x="868442" y="6457117"/>
            <a:ext cx="13356669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Сравните условия: график, зарплата, обучение, возможности роста, социальные гарантии.</a:t>
            </a:r>
            <a:endParaRPr lang="en-US" sz="900" dirty="0"/>
          </a:p>
        </p:txBody>
      </p:sp>
      <p:sp>
        <p:nvSpPr>
          <p:cNvPr id="39" name="Shape 30"/>
          <p:cNvSpPr/>
          <p:nvPr/>
        </p:nvSpPr>
        <p:spPr>
          <a:xfrm>
            <a:off x="694849" y="7075289"/>
            <a:ext cx="115729" cy="521017"/>
          </a:xfrm>
          <a:prstGeom prst="roundRect">
            <a:avLst>
              <a:gd name="adj" fmla="val 15013"/>
            </a:avLst>
          </a:prstGeom>
          <a:solidFill>
            <a:srgbClr val="3C3C3A"/>
          </a:solidFill>
          <a:ln/>
        </p:spPr>
      </p:sp>
      <p:sp>
        <p:nvSpPr>
          <p:cNvPr id="40" name="Shape 31"/>
          <p:cNvSpPr/>
          <p:nvPr/>
        </p:nvSpPr>
        <p:spPr>
          <a:xfrm>
            <a:off x="579001" y="6999208"/>
            <a:ext cx="347424" cy="347424"/>
          </a:xfrm>
          <a:prstGeom prst="roundRect">
            <a:avLst>
              <a:gd name="adj" fmla="val 131597"/>
            </a:avLst>
          </a:prstGeom>
          <a:solidFill>
            <a:srgbClr val="3C3C3A"/>
          </a:solidFill>
          <a:ln/>
        </p:spPr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798" y="7086005"/>
            <a:ext cx="173712" cy="173712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1042154" y="7017306"/>
            <a:ext cx="1545312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Планируйте развитие</a:t>
            </a:r>
            <a:endParaRPr lang="en-US" sz="1100" dirty="0"/>
          </a:p>
        </p:txBody>
      </p:sp>
      <p:sp>
        <p:nvSpPr>
          <p:cNvPr id="43" name="Text 33"/>
          <p:cNvSpPr/>
          <p:nvPr/>
        </p:nvSpPr>
        <p:spPr>
          <a:xfrm>
            <a:off x="1042154" y="7267694"/>
            <a:ext cx="13182957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Составьте годовой план повышения квалификации и профессиональных целей карьеры.</a:t>
            </a:r>
            <a:endParaRPr lang="en-US" sz="900" dirty="0"/>
          </a:p>
        </p:txBody>
      </p:sp>
      <p:sp>
        <p:nvSpPr>
          <p:cNvPr id="44" name="Text 34"/>
          <p:cNvSpPr/>
          <p:nvPr/>
        </p:nvSpPr>
        <p:spPr>
          <a:xfrm>
            <a:off x="405289" y="7726680"/>
            <a:ext cx="13819823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b="1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Начните с первого шага сегодня</a:t>
            </a:r>
            <a:r>
              <a:rPr lang="en-US" sz="900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— успешная карьера в медицине строится на последовательных, продуманных действиях</a:t>
            </a:r>
            <a:r>
              <a:rPr lang="en-US" sz="9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</a:t>
            </a:r>
            <a:endParaRPr lang="en-US" sz="9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5CA34D9-5E44-4A49-BE1C-040F9F717D4B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1690"/>
            <a:ext cx="114365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Четыре ключевых этапа трудоустройства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0409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 Light" pitchFamily="34" charset="0"/>
                <a:ea typeface="Tomorrow Light" pitchFamily="34" charset="-122"/>
                <a:cs typeface="Tomorrow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659142"/>
            <a:ext cx="6407944" cy="30480"/>
          </a:xfrm>
          <a:prstGeom prst="rect">
            <a:avLst/>
          </a:prstGeom>
          <a:solidFill>
            <a:srgbClr val="E1E1DF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833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Подготовка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323868"/>
            <a:ext cx="640794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Анализ профессиональных целей, создание резюме и портфолио, сбор документов: диплом, сертификаты, отчёты о практике.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28548" y="230409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 Light" pitchFamily="34" charset="0"/>
                <a:ea typeface="Tomorrow Light" pitchFamily="34" charset="-122"/>
                <a:cs typeface="Tomorrow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2659142"/>
            <a:ext cx="6408063" cy="30480"/>
          </a:xfrm>
          <a:prstGeom prst="rect">
            <a:avLst/>
          </a:prstGeom>
          <a:solidFill>
            <a:srgbClr val="E1E1DF"/>
          </a:solidFill>
          <a:ln/>
        </p:spPr>
      </p:sp>
      <p:sp>
        <p:nvSpPr>
          <p:cNvPr id="9" name="Text 7"/>
          <p:cNvSpPr/>
          <p:nvPr/>
        </p:nvSpPr>
        <p:spPr>
          <a:xfrm>
            <a:off x="7428548" y="28334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Активный поиск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28548" y="3323868"/>
            <a:ext cx="64080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Мониторинг вакансий на специализированных сайтах, рассылка заявок, работа с кадровыми агентствами и центрами занятости.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480941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 Light" pitchFamily="34" charset="0"/>
                <a:ea typeface="Tomorrow Light" pitchFamily="34" charset="-122"/>
                <a:cs typeface="Tomorrow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164455"/>
            <a:ext cx="6407944" cy="30480"/>
          </a:xfrm>
          <a:prstGeom prst="rect">
            <a:avLst/>
          </a:prstGeom>
          <a:solidFill>
            <a:srgbClr val="E1E1DF"/>
          </a:solidFill>
          <a:ln/>
        </p:spPr>
      </p:sp>
      <p:sp>
        <p:nvSpPr>
          <p:cNvPr id="13" name="Text 11"/>
          <p:cNvSpPr/>
          <p:nvPr/>
        </p:nvSpPr>
        <p:spPr>
          <a:xfrm>
            <a:off x="793790" y="5338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Отбор и интервью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829181"/>
            <a:ext cx="640794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Подготовка к собеседованиям, демонстрация клинических навыков, предоставление рекомендаций и разбор практических кейсов.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428548" y="480941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 Light" pitchFamily="34" charset="0"/>
                <a:ea typeface="Tomorrow Light" pitchFamily="34" charset="-122"/>
                <a:cs typeface="Tomorrow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5164455"/>
            <a:ext cx="6408063" cy="30480"/>
          </a:xfrm>
          <a:prstGeom prst="rect">
            <a:avLst/>
          </a:prstGeom>
          <a:solidFill>
            <a:srgbClr val="E1E1DF"/>
          </a:solidFill>
          <a:ln/>
        </p:spPr>
      </p:sp>
      <p:sp>
        <p:nvSpPr>
          <p:cNvPr id="17" name="Text 15"/>
          <p:cNvSpPr/>
          <p:nvPr/>
        </p:nvSpPr>
        <p:spPr>
          <a:xfrm>
            <a:off x="7428548" y="5338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Адаптация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428548" y="5829181"/>
            <a:ext cx="64080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Включение в рабочий процесс, оформление документов, составление плана профессионального развития и обучение на месте.</a:t>
            </a:r>
            <a:endParaRPr lang="en-US" sz="175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B657331-262A-4BAD-8386-4742C9EFDAE2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5004"/>
            <a:ext cx="102472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Резюме и сопроводительное письмо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60759"/>
            <a:ext cx="546925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Структура эффективного резюме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2912864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Контактные данные и профессиональная цель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355062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Образование с указанием специализации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797260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Клиническая практика с конкретными примерами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239458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Ключевые навыки: инъекции, уход, ЭКГ, асептика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681657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Стажировки, сертификаты и дополнительные курсы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5299710"/>
            <a:ext cx="7604284" cy="1689616"/>
          </a:xfrm>
          <a:prstGeom prst="roundRect">
            <a:avLst>
              <a:gd name="adj" fmla="val 2014"/>
            </a:avLst>
          </a:prstGeom>
          <a:solidFill>
            <a:srgbClr val="272725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651421"/>
            <a:ext cx="283488" cy="22681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530906" y="5583198"/>
            <a:ext cx="664035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Совет:</a:t>
            </a:r>
            <a:r>
              <a:rPr lang="en-US" sz="1750" dirty="0">
                <a:solidFill>
                  <a:srgbClr val="FFFFFF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Используйте конкретные цифры — «внутривенные вливания — опыт на 30 пациентах» звучит убедительнее общих формулировок.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959096" y="2260759"/>
            <a:ext cx="453782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Сопроводительное письмо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8959096" y="2912864"/>
            <a:ext cx="48850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Кратко изложите мотивацию, релевантный опыт из практик и готовность к обучению. Персонализируйте каждое письмо под конкретное учреждение.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8959096" y="4568547"/>
            <a:ext cx="48850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Держите базовое резюме и несколько адаптированных версий под разные специализации.</a:t>
            </a:r>
            <a:endParaRPr lang="en-US" sz="17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8522AD-BEC5-4540-81E0-7D94FDD50409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5638" y="571738"/>
            <a:ext cx="8005524" cy="101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Портфолио: доказательная база ваших компетенций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6055638" y="1832015"/>
            <a:ext cx="8005524" cy="52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Портфолио повышает доверие работодателя и выделяет вас среди других кандидатов. Систематизированная документация ваших достижений — это ваше конкурентное преимущество.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6055638" y="2535198"/>
            <a:ext cx="8005524" cy="982861"/>
          </a:xfrm>
          <a:prstGeom prst="roundRect">
            <a:avLst>
              <a:gd name="adj" fmla="val 2482"/>
            </a:avLst>
          </a:prstGeom>
          <a:solidFill>
            <a:srgbClr val="1D1D1B"/>
          </a:solidFill>
          <a:ln w="22860">
            <a:solidFill>
              <a:srgbClr val="55555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41137" y="2720697"/>
            <a:ext cx="2769632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Документы об образовании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241137" y="3072408"/>
            <a:ext cx="7634526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Копии диплома, сертификатов, свидетельств о повышении квалификации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6055638" y="3680698"/>
            <a:ext cx="8005524" cy="982861"/>
          </a:xfrm>
          <a:prstGeom prst="roundRect">
            <a:avLst>
              <a:gd name="adj" fmla="val 2482"/>
            </a:avLst>
          </a:prstGeom>
          <a:solidFill>
            <a:srgbClr val="1D1D1B"/>
          </a:solidFill>
          <a:ln w="22860">
            <a:solidFill>
              <a:srgbClr val="55555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41137" y="3866198"/>
            <a:ext cx="2033230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Отчёты о практике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241137" y="4217908"/>
            <a:ext cx="7634526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Подробные описания выполненных процедур, отзывы наставников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055638" y="4826198"/>
            <a:ext cx="8005524" cy="982861"/>
          </a:xfrm>
          <a:prstGeom prst="roundRect">
            <a:avLst>
              <a:gd name="adj" fmla="val 2482"/>
            </a:avLst>
          </a:prstGeom>
          <a:solidFill>
            <a:srgbClr val="1D1D1B"/>
          </a:solidFill>
          <a:ln w="22860">
            <a:solidFill>
              <a:srgbClr val="55555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241137" y="5011698"/>
            <a:ext cx="2033230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Рекомендации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41137" y="5363408"/>
            <a:ext cx="7634526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Письменные отзывы от преподавателей и руководителей практик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055638" y="5971699"/>
            <a:ext cx="8005524" cy="982861"/>
          </a:xfrm>
          <a:prstGeom prst="roundRect">
            <a:avLst>
              <a:gd name="adj" fmla="val 2482"/>
            </a:avLst>
          </a:prstGeom>
          <a:solidFill>
            <a:srgbClr val="1D1D1B"/>
          </a:solidFill>
          <a:ln w="22860">
            <a:solidFill>
              <a:srgbClr val="55555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41137" y="6157198"/>
            <a:ext cx="2134433" cy="254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Результаты обучения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241137" y="6508909"/>
            <a:ext cx="7634526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Сертификаты симуляционных тренировок, список пройденных курсов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6055638" y="7137440"/>
            <a:ext cx="8005524" cy="52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Создайте цифровую версию</a:t>
            </a:r>
            <a:r>
              <a:rPr lang="en-US" sz="1250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портфолио в формате PDF для удобной отправки работодателям по электронной почте.</a:t>
            </a:r>
            <a:endParaRPr lang="en-US" sz="125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5E7F02-F320-4AFE-85D0-1DAFDA8C2C90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67664"/>
            <a:ext cx="119480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Где искать вакансии: проверенные каналы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56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Онлайн-платформы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47304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hh.ru, SuperJob, специализированные медицинские доски объявлений. Установите уведомления по ключевым запросам.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235893" y="3656886"/>
            <a:ext cx="36760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Медицинские учреждения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235893" y="4147304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Официальные сайты больниц, отделы кадров поликлиник, внутренние доски объявлений. Прямые звонки дают преимущество.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677995" y="3656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Центры занятости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677995" y="4147304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Государственные службы занятости и частные кадровые агентства, специализирующиеся на медицинском персонале.</a:t>
            </a:r>
            <a:endParaRPr lang="en-US" sz="17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A31823-E65E-4A92-BFBD-4DDF2D71DD74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9480" y="471011"/>
            <a:ext cx="6739057" cy="535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Сила профессиональных связей</a:t>
            </a:r>
            <a:endParaRPr lang="en-US" sz="3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0" y="1455896"/>
            <a:ext cx="5121831" cy="51218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46840" y="1434465"/>
            <a:ext cx="577310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Нетворкинг — ключ к скрытым возможностям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146840" y="1926788"/>
            <a:ext cx="7891701" cy="548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Более </a:t>
            </a:r>
            <a:r>
              <a:rPr lang="en-US" sz="1300" b="1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70% вакансий</a:t>
            </a:r>
            <a:r>
              <a:rPr lang="en-US" sz="1300" dirty="0">
                <a:solidFill>
                  <a:schemeClr val="bg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 медицинской сфере заполняются через рекомендации и личные связи.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146840" y="2646164"/>
            <a:ext cx="2313623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Источники контактов: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6146840" y="3084909"/>
            <a:ext cx="789170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Преподаватели и кураторы практик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146840" y="3418880"/>
            <a:ext cx="789170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Наставники в медицинских учреждениях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146840" y="3752850"/>
            <a:ext cx="789170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Выпускники колледжа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146840" y="4086820"/>
            <a:ext cx="789170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Участники профессиональных конференций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146840" y="4420791"/>
            <a:ext cx="7891701" cy="274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Медицинские ассоциации и профсоюзы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99480" y="6963013"/>
            <a:ext cx="4362926" cy="1260872"/>
          </a:xfrm>
          <a:prstGeom prst="roundRect">
            <a:avLst>
              <a:gd name="adj" fmla="val 2038"/>
            </a:avLst>
          </a:prstGeom>
          <a:solidFill>
            <a:srgbClr val="3C3C3A"/>
          </a:solidFill>
          <a:ln/>
        </p:spPr>
      </p:sp>
      <p:sp>
        <p:nvSpPr>
          <p:cNvPr id="13" name="Text 10"/>
          <p:cNvSpPr/>
          <p:nvPr/>
        </p:nvSpPr>
        <p:spPr>
          <a:xfrm>
            <a:off x="770692" y="7134225"/>
            <a:ext cx="2477810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Просите рекомендации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770692" y="7504509"/>
            <a:ext cx="4020502" cy="548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Запрашивайте письменные отзывы с детализацией ваших ролей и достижений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133618" y="6963013"/>
            <a:ext cx="4363045" cy="1260872"/>
          </a:xfrm>
          <a:prstGeom prst="roundRect">
            <a:avLst>
              <a:gd name="adj" fmla="val 2038"/>
            </a:avLst>
          </a:prstGeom>
          <a:solidFill>
            <a:srgbClr val="3C3C3A"/>
          </a:solidFill>
          <a:ln/>
        </p:spPr>
      </p:sp>
      <p:sp>
        <p:nvSpPr>
          <p:cNvPr id="16" name="Text 13"/>
          <p:cNvSpPr/>
          <p:nvPr/>
        </p:nvSpPr>
        <p:spPr>
          <a:xfrm>
            <a:off x="5304830" y="7134225"/>
            <a:ext cx="2919770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Участвуйте в мероприятиях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5304830" y="7504509"/>
            <a:ext cx="4020622" cy="548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Посещайте семинары, конференции и профессиональные встречи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9667875" y="6963013"/>
            <a:ext cx="4363045" cy="1260872"/>
          </a:xfrm>
          <a:prstGeom prst="roundRect">
            <a:avLst>
              <a:gd name="adj" fmla="val 2038"/>
            </a:avLst>
          </a:prstGeom>
          <a:solidFill>
            <a:srgbClr val="3C3C3A"/>
          </a:solidFill>
          <a:ln/>
        </p:spPr>
      </p:sp>
      <p:sp>
        <p:nvSpPr>
          <p:cNvPr id="19" name="Text 16"/>
          <p:cNvSpPr/>
          <p:nvPr/>
        </p:nvSpPr>
        <p:spPr>
          <a:xfrm>
            <a:off x="9839087" y="7134225"/>
            <a:ext cx="2299216" cy="267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Поддерживайте связь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9839087" y="7504509"/>
            <a:ext cx="4020622" cy="548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Регулярно информируйте контакты о своих достижениях через соцсети</a:t>
            </a:r>
            <a:endParaRPr lang="en-US" sz="13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CE8ED9-E671-4386-8F6E-2420F41E2AAC}"/>
              </a:ext>
            </a:extLst>
          </p:cNvPr>
          <p:cNvSpPr/>
          <p:nvPr/>
        </p:nvSpPr>
        <p:spPr>
          <a:xfrm>
            <a:off x="14038541" y="7726918"/>
            <a:ext cx="496166" cy="457200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2683" y="642104"/>
            <a:ext cx="7450693" cy="457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Ваш цифровой профессиональный образ</a:t>
            </a:r>
            <a:endParaRPr lang="en-US" sz="2850" dirty="0"/>
          </a:p>
        </p:txBody>
      </p:sp>
      <p:sp>
        <p:nvSpPr>
          <p:cNvPr id="4" name="Text 1"/>
          <p:cNvSpPr/>
          <p:nvPr/>
        </p:nvSpPr>
        <p:spPr>
          <a:xfrm>
            <a:off x="512683" y="1319570"/>
            <a:ext cx="8118634" cy="468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Создайте профессиональный онлайн-профиль в медицинских группах и на специализированных платформах. Цифровое присутствие расширяет возможности трудоустройства.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12683" y="2172891"/>
            <a:ext cx="8118634" cy="1079063"/>
          </a:xfrm>
          <a:prstGeom prst="roundRect">
            <a:avLst>
              <a:gd name="adj" fmla="val 6779"/>
            </a:avLst>
          </a:prstGeom>
          <a:solidFill>
            <a:srgbClr val="1D1D1B"/>
          </a:solidFill>
          <a:ln/>
        </p:spPr>
      </p:sp>
      <p:sp>
        <p:nvSpPr>
          <p:cNvPr id="6" name="Shape 3"/>
          <p:cNvSpPr/>
          <p:nvPr/>
        </p:nvSpPr>
        <p:spPr>
          <a:xfrm>
            <a:off x="512683" y="2157651"/>
            <a:ext cx="8118634" cy="60960"/>
          </a:xfrm>
          <a:prstGeom prst="roundRect">
            <a:avLst>
              <a:gd name="adj" fmla="val 36051"/>
            </a:avLst>
          </a:prstGeom>
          <a:solidFill>
            <a:srgbClr val="E1E1DF"/>
          </a:solidFill>
          <a:ln/>
        </p:spPr>
      </p:sp>
      <p:sp>
        <p:nvSpPr>
          <p:cNvPr id="7" name="Shape 4"/>
          <p:cNvSpPr/>
          <p:nvPr/>
        </p:nvSpPr>
        <p:spPr>
          <a:xfrm>
            <a:off x="4352270" y="1953220"/>
            <a:ext cx="439460" cy="439460"/>
          </a:xfrm>
          <a:prstGeom prst="roundRect">
            <a:avLst>
              <a:gd name="adj" fmla="val 208074"/>
            </a:avLst>
          </a:prstGeom>
          <a:solidFill>
            <a:srgbClr val="E1E1DF"/>
          </a:solidFill>
          <a:ln/>
        </p:spPr>
      </p:sp>
      <p:sp>
        <p:nvSpPr>
          <p:cNvPr id="8" name="Text 5"/>
          <p:cNvSpPr/>
          <p:nvPr/>
        </p:nvSpPr>
        <p:spPr>
          <a:xfrm>
            <a:off x="4484072" y="2063115"/>
            <a:ext cx="175736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74370" y="2539127"/>
            <a:ext cx="1831300" cy="228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Качественное фото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74370" y="2855833"/>
            <a:ext cx="7795260" cy="234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Используйте профессиональное фото в формальной одежде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512683" y="3618071"/>
            <a:ext cx="8118634" cy="1079063"/>
          </a:xfrm>
          <a:prstGeom prst="roundRect">
            <a:avLst>
              <a:gd name="adj" fmla="val 6779"/>
            </a:avLst>
          </a:prstGeom>
          <a:solidFill>
            <a:srgbClr val="1D1D1B"/>
          </a:solidFill>
          <a:ln/>
        </p:spPr>
      </p:sp>
      <p:sp>
        <p:nvSpPr>
          <p:cNvPr id="12" name="Shape 9"/>
          <p:cNvSpPr/>
          <p:nvPr/>
        </p:nvSpPr>
        <p:spPr>
          <a:xfrm>
            <a:off x="512683" y="3602831"/>
            <a:ext cx="8118634" cy="60960"/>
          </a:xfrm>
          <a:prstGeom prst="roundRect">
            <a:avLst>
              <a:gd name="adj" fmla="val 36051"/>
            </a:avLst>
          </a:prstGeom>
          <a:solidFill>
            <a:srgbClr val="E1E1DF"/>
          </a:solidFill>
          <a:ln/>
        </p:spPr>
      </p:sp>
      <p:sp>
        <p:nvSpPr>
          <p:cNvPr id="13" name="Shape 10"/>
          <p:cNvSpPr/>
          <p:nvPr/>
        </p:nvSpPr>
        <p:spPr>
          <a:xfrm>
            <a:off x="4352270" y="3398401"/>
            <a:ext cx="439460" cy="439460"/>
          </a:xfrm>
          <a:prstGeom prst="roundRect">
            <a:avLst>
              <a:gd name="adj" fmla="val 208074"/>
            </a:avLst>
          </a:prstGeom>
          <a:solidFill>
            <a:srgbClr val="E1E1DF"/>
          </a:solidFill>
          <a:ln/>
        </p:spPr>
      </p:sp>
      <p:sp>
        <p:nvSpPr>
          <p:cNvPr id="14" name="Text 11"/>
          <p:cNvSpPr/>
          <p:nvPr/>
        </p:nvSpPr>
        <p:spPr>
          <a:xfrm>
            <a:off x="4484072" y="3508296"/>
            <a:ext cx="175736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74370" y="3984308"/>
            <a:ext cx="2063829" cy="228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Оптимизация профиля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74370" y="4301014"/>
            <a:ext cx="7795260" cy="234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Ключевые слова: «медицинская сестра», «педиатрическая практика», «реанимация»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512683" y="5063252"/>
            <a:ext cx="8118634" cy="1079063"/>
          </a:xfrm>
          <a:prstGeom prst="roundRect">
            <a:avLst>
              <a:gd name="adj" fmla="val 6779"/>
            </a:avLst>
          </a:prstGeom>
          <a:solidFill>
            <a:srgbClr val="1D1D1B"/>
          </a:solidFill>
          <a:ln/>
        </p:spPr>
      </p:sp>
      <p:sp>
        <p:nvSpPr>
          <p:cNvPr id="18" name="Shape 15"/>
          <p:cNvSpPr/>
          <p:nvPr/>
        </p:nvSpPr>
        <p:spPr>
          <a:xfrm>
            <a:off x="512683" y="5048012"/>
            <a:ext cx="8118634" cy="60960"/>
          </a:xfrm>
          <a:prstGeom prst="roundRect">
            <a:avLst>
              <a:gd name="adj" fmla="val 36051"/>
            </a:avLst>
          </a:prstGeom>
          <a:solidFill>
            <a:srgbClr val="E1E1DF"/>
          </a:solidFill>
          <a:ln/>
        </p:spPr>
      </p:sp>
      <p:sp>
        <p:nvSpPr>
          <p:cNvPr id="19" name="Shape 16"/>
          <p:cNvSpPr/>
          <p:nvPr/>
        </p:nvSpPr>
        <p:spPr>
          <a:xfrm>
            <a:off x="4352270" y="4843582"/>
            <a:ext cx="439460" cy="439460"/>
          </a:xfrm>
          <a:prstGeom prst="roundRect">
            <a:avLst>
              <a:gd name="adj" fmla="val 208074"/>
            </a:avLst>
          </a:prstGeom>
          <a:solidFill>
            <a:srgbClr val="E1E1DF"/>
          </a:solidFill>
          <a:ln/>
        </p:spPr>
      </p:sp>
      <p:sp>
        <p:nvSpPr>
          <p:cNvPr id="20" name="Text 17"/>
          <p:cNvSpPr/>
          <p:nvPr/>
        </p:nvSpPr>
        <p:spPr>
          <a:xfrm>
            <a:off x="4484072" y="4953476"/>
            <a:ext cx="175736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674370" y="5429488"/>
            <a:ext cx="2010728" cy="228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Контент и публикации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674370" y="5746194"/>
            <a:ext cx="7795260" cy="234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Размещайте кейсы, статьи о практике, сертификаты и достижения</a:t>
            </a:r>
            <a:endParaRPr lang="en-US" sz="1150" dirty="0"/>
          </a:p>
        </p:txBody>
      </p:sp>
      <p:sp>
        <p:nvSpPr>
          <p:cNvPr id="23" name="Shape 20"/>
          <p:cNvSpPr/>
          <p:nvPr/>
        </p:nvSpPr>
        <p:spPr>
          <a:xfrm>
            <a:off x="512683" y="6508433"/>
            <a:ext cx="8118634" cy="1079063"/>
          </a:xfrm>
          <a:prstGeom prst="roundRect">
            <a:avLst>
              <a:gd name="adj" fmla="val 6779"/>
            </a:avLst>
          </a:prstGeom>
          <a:solidFill>
            <a:srgbClr val="1D1D1B"/>
          </a:solidFill>
          <a:ln/>
        </p:spPr>
      </p:sp>
      <p:sp>
        <p:nvSpPr>
          <p:cNvPr id="24" name="Shape 21"/>
          <p:cNvSpPr/>
          <p:nvPr/>
        </p:nvSpPr>
        <p:spPr>
          <a:xfrm>
            <a:off x="512683" y="6493193"/>
            <a:ext cx="8118634" cy="60960"/>
          </a:xfrm>
          <a:prstGeom prst="roundRect">
            <a:avLst>
              <a:gd name="adj" fmla="val 36051"/>
            </a:avLst>
          </a:prstGeom>
          <a:solidFill>
            <a:srgbClr val="E1E1DF"/>
          </a:solidFill>
          <a:ln/>
        </p:spPr>
      </p:sp>
      <p:sp>
        <p:nvSpPr>
          <p:cNvPr id="25" name="Shape 22"/>
          <p:cNvSpPr/>
          <p:nvPr/>
        </p:nvSpPr>
        <p:spPr>
          <a:xfrm>
            <a:off x="4352270" y="6288762"/>
            <a:ext cx="439460" cy="439460"/>
          </a:xfrm>
          <a:prstGeom prst="roundRect">
            <a:avLst>
              <a:gd name="adj" fmla="val 208074"/>
            </a:avLst>
          </a:prstGeom>
          <a:solidFill>
            <a:srgbClr val="E1E1DF"/>
          </a:solidFill>
          <a:ln/>
        </p:spPr>
      </p:sp>
      <p:sp>
        <p:nvSpPr>
          <p:cNvPr id="26" name="Text 23"/>
          <p:cNvSpPr/>
          <p:nvPr/>
        </p:nvSpPr>
        <p:spPr>
          <a:xfrm>
            <a:off x="4484072" y="6398657"/>
            <a:ext cx="175736" cy="219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4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674370" y="6874669"/>
            <a:ext cx="2272546" cy="228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Профессиональная этика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674370" y="7191375"/>
            <a:ext cx="7795260" cy="234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Соблюдайте конфиденциальность информации о пациентах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661" y="728067"/>
            <a:ext cx="7356158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Подготовка к собеседованию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18661" y="1780461"/>
            <a:ext cx="13193078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Успешное интервью требует комплексной подготовки по трём направлениям: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18661" y="2340054"/>
            <a:ext cx="4260771" cy="2990136"/>
          </a:xfrm>
          <a:prstGeom prst="roundRect">
            <a:avLst>
              <a:gd name="adj" fmla="val 1030"/>
            </a:avLst>
          </a:prstGeom>
          <a:solidFill>
            <a:srgbClr val="3C3C3A"/>
          </a:solidFill>
          <a:ln/>
        </p:spPr>
      </p:sp>
      <p:sp>
        <p:nvSpPr>
          <p:cNvPr id="5" name="Shape 3"/>
          <p:cNvSpPr/>
          <p:nvPr/>
        </p:nvSpPr>
        <p:spPr>
          <a:xfrm>
            <a:off x="923925" y="2545318"/>
            <a:ext cx="615910" cy="615910"/>
          </a:xfrm>
          <a:prstGeom prst="roundRect">
            <a:avLst>
              <a:gd name="adj" fmla="val 14844840"/>
            </a:avLst>
          </a:prstGeom>
          <a:solidFill>
            <a:srgbClr val="E1E1DF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232" y="2714625"/>
            <a:ext cx="277178" cy="27717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23925" y="3366492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Теоретическая база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23925" y="3810476"/>
            <a:ext cx="3850243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Освежите протоколы оказания неотложной помощи, алгоритмы лечения, базовые препараты и дозировки.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184696" y="2340054"/>
            <a:ext cx="4260890" cy="2990136"/>
          </a:xfrm>
          <a:prstGeom prst="roundRect">
            <a:avLst>
              <a:gd name="adj" fmla="val 1030"/>
            </a:avLst>
          </a:prstGeom>
          <a:solidFill>
            <a:srgbClr val="3C3C3A"/>
          </a:solidFill>
          <a:ln/>
        </p:spPr>
      </p:sp>
      <p:sp>
        <p:nvSpPr>
          <p:cNvPr id="10" name="Shape 7"/>
          <p:cNvSpPr/>
          <p:nvPr/>
        </p:nvSpPr>
        <p:spPr>
          <a:xfrm>
            <a:off x="5389959" y="2545318"/>
            <a:ext cx="615910" cy="615910"/>
          </a:xfrm>
          <a:prstGeom prst="roundRect">
            <a:avLst>
              <a:gd name="adj" fmla="val 14844840"/>
            </a:avLst>
          </a:prstGeom>
          <a:solidFill>
            <a:srgbClr val="E1E1D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9266" y="2714625"/>
            <a:ext cx="277178" cy="27717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89959" y="3366492"/>
            <a:ext cx="2771656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Практические навыки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5389959" y="3810476"/>
            <a:ext cx="3850362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Отрепетируйте процедуры: установка катетера, взятие крови, кардиореспираторные навыки в симуляторе.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9650849" y="2340054"/>
            <a:ext cx="4260890" cy="2990136"/>
          </a:xfrm>
          <a:prstGeom prst="roundRect">
            <a:avLst>
              <a:gd name="adj" fmla="val 1030"/>
            </a:avLst>
          </a:prstGeom>
          <a:solidFill>
            <a:srgbClr val="3C3C3A"/>
          </a:solidFill>
          <a:ln/>
        </p:spPr>
      </p:sp>
      <p:sp>
        <p:nvSpPr>
          <p:cNvPr id="15" name="Shape 11"/>
          <p:cNvSpPr/>
          <p:nvPr/>
        </p:nvSpPr>
        <p:spPr>
          <a:xfrm>
            <a:off x="9856113" y="2545318"/>
            <a:ext cx="615910" cy="615910"/>
          </a:xfrm>
          <a:prstGeom prst="roundRect">
            <a:avLst>
              <a:gd name="adj" fmla="val 14844840"/>
            </a:avLst>
          </a:prstGeom>
          <a:solidFill>
            <a:srgbClr val="E1E1DF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5420" y="2714625"/>
            <a:ext cx="277178" cy="27717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56113" y="3366492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Коммуникация</a:t>
            </a:r>
            <a:endParaRPr lang="en-US" sz="2000" dirty="0"/>
          </a:p>
        </p:txBody>
      </p:sp>
      <p:sp>
        <p:nvSpPr>
          <p:cNvPr id="18" name="Text 13"/>
          <p:cNvSpPr/>
          <p:nvPr/>
        </p:nvSpPr>
        <p:spPr>
          <a:xfrm>
            <a:off x="9856113" y="3810476"/>
            <a:ext cx="3850362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Отработайте ответы на типовые вопросы, умение объяснить процедуру пациенту и проявлять эмпатию.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718661" y="5663823"/>
            <a:ext cx="13193078" cy="33218"/>
          </a:xfrm>
          <a:prstGeom prst="rect">
            <a:avLst/>
          </a:prstGeom>
          <a:solidFill>
            <a:srgbClr val="C9C9C0">
              <a:alpha val="50000"/>
            </a:srgbClr>
          </a:solidFill>
          <a:ln/>
        </p:spPr>
      </p:sp>
      <p:sp>
        <p:nvSpPr>
          <p:cNvPr id="20" name="Text 15"/>
          <p:cNvSpPr/>
          <p:nvPr/>
        </p:nvSpPr>
        <p:spPr>
          <a:xfrm>
            <a:off x="718661" y="6133267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Подготовьте кейсы</a:t>
            </a:r>
            <a:endParaRPr lang="en-US" sz="2000" dirty="0"/>
          </a:p>
        </p:txBody>
      </p:sp>
      <p:sp>
        <p:nvSpPr>
          <p:cNvPr id="21" name="Text 16"/>
          <p:cNvSpPr/>
          <p:nvPr/>
        </p:nvSpPr>
        <p:spPr>
          <a:xfrm>
            <a:off x="718661" y="6659404"/>
            <a:ext cx="406312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2–3 примера из практики: проблема → ваше действие → результат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5290423" y="6133267"/>
            <a:ext cx="297846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Демонстрация навыков</a:t>
            </a:r>
            <a:endParaRPr lang="en-US" sz="2000" dirty="0"/>
          </a:p>
        </p:txBody>
      </p:sp>
      <p:sp>
        <p:nvSpPr>
          <p:cNvPr id="23" name="Text 18"/>
          <p:cNvSpPr/>
          <p:nvPr/>
        </p:nvSpPr>
        <p:spPr>
          <a:xfrm>
            <a:off x="5290423" y="6659404"/>
            <a:ext cx="406312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Покажите точность, асептику и заботу о безопасности пациента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9862185" y="6133267"/>
            <a:ext cx="2566749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Задавайте вопросы</a:t>
            </a:r>
            <a:endParaRPr lang="en-US" sz="2000" dirty="0"/>
          </a:p>
        </p:txBody>
      </p:sp>
      <p:sp>
        <p:nvSpPr>
          <p:cNvPr id="25" name="Text 20"/>
          <p:cNvSpPr/>
          <p:nvPr/>
        </p:nvSpPr>
        <p:spPr>
          <a:xfrm>
            <a:off x="9862185" y="6659404"/>
            <a:ext cx="4063127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 графике, обучении, возможностях профессионального роста</a:t>
            </a:r>
            <a:endParaRPr lang="en-US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EC3622A-C4B5-48FE-9FBC-FD9257AC6A6B}"/>
              </a:ext>
            </a:extLst>
          </p:cNvPr>
          <p:cNvSpPr/>
          <p:nvPr/>
        </p:nvSpPr>
        <p:spPr>
          <a:xfrm>
            <a:off x="12535786" y="7772400"/>
            <a:ext cx="1998921" cy="329609"/>
          </a:xfrm>
          <a:prstGeom prst="rect">
            <a:avLst/>
          </a:prstGeom>
          <a:solidFill>
            <a:srgbClr val="1D1D1B"/>
          </a:solidFill>
          <a:ln>
            <a:solidFill>
              <a:srgbClr val="1D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34" y="485537"/>
            <a:ext cx="7908131" cy="1103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Региональная специфика трудоустройства в РД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7934" y="1853565"/>
            <a:ext cx="7908131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Республика Дагестан имеет особенности рынка труда в здравоохранении, которые важно учитывать при поиске работы.</a:t>
            </a:r>
            <a:endParaRPr lang="en-US" sz="13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" y="2616994"/>
            <a:ext cx="882729" cy="12994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77114" y="2793444"/>
            <a:ext cx="2907030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Региональные требования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1677114" y="3175159"/>
            <a:ext cx="6848951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Спрос на специалистов в сельской местности, требования к оформлению допуска, дополнительные медицинские книжки.</a:t>
            </a:r>
            <a:endParaRPr lang="en-US" sz="13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34" y="3916442"/>
            <a:ext cx="882729" cy="12994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77114" y="4092893"/>
            <a:ext cx="2410658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Медицинские допуски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1677114" y="4474607"/>
            <a:ext cx="6848951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Медкнижка, результаты ПЦР-тестирования, актуальные прививки, сертификаты по инфекционной безопасности.</a:t>
            </a:r>
            <a:endParaRPr lang="en-US" sz="13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4" y="5215890"/>
            <a:ext cx="882729" cy="129944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77114" y="5392341"/>
            <a:ext cx="239756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Адаптация и развитие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1677114" y="5774055"/>
            <a:ext cx="6848951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План вхождения в должность, система наставничества, программы повышения квалификации по профилю.</a:t>
            </a:r>
            <a:endParaRPr lang="en-US" sz="1350" dirty="0"/>
          </a:p>
        </p:txBody>
      </p:sp>
      <p:sp>
        <p:nvSpPr>
          <p:cNvPr id="14" name="Shape 8"/>
          <p:cNvSpPr/>
          <p:nvPr/>
        </p:nvSpPr>
        <p:spPr>
          <a:xfrm>
            <a:off x="617934" y="6713934"/>
            <a:ext cx="7908131" cy="1032391"/>
          </a:xfrm>
          <a:prstGeom prst="roundRect">
            <a:avLst>
              <a:gd name="adj" fmla="val 2565"/>
            </a:avLst>
          </a:prstGeom>
          <a:solidFill>
            <a:srgbClr val="272725"/>
          </a:solidFill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85" y="6985754"/>
            <a:ext cx="220623" cy="176451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191458" y="6934438"/>
            <a:ext cx="7158157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000000"/>
                </a:solidFill>
                <a:highlight>
                  <a:srgbClr val="E1E1DF"/>
                </a:highlight>
                <a:latin typeface="Tomorrow" pitchFamily="34" charset="0"/>
                <a:ea typeface="Tomorrow" pitchFamily="34" charset="-122"/>
                <a:cs typeface="Tomorrow" pitchFamily="34" charset="-120"/>
              </a:rPr>
              <a:t>Рекомендация:</a:t>
            </a:r>
            <a:r>
              <a:rPr lang="en-US" sz="1350" dirty="0">
                <a:solidFill>
                  <a:srgbClr val="FFFFFF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Заранее получите все медицинские справки и пройдите обязательные прививки, чтобы ускорить процесс оформления.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848</Words>
  <Application>Microsoft Office PowerPoint</Application>
  <PresentationFormat>Произвольный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Tomorrow Light</vt:lpstr>
      <vt:lpstr>Tomorrow Semi Bold</vt:lpstr>
      <vt:lpstr>Tomorrow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Михаил Алексеевич</cp:lastModifiedBy>
  <cp:revision>3</cp:revision>
  <dcterms:created xsi:type="dcterms:W3CDTF">2025-11-13T18:19:16Z</dcterms:created>
  <dcterms:modified xsi:type="dcterms:W3CDTF">2025-11-13T18:30:01Z</dcterms:modified>
</cp:coreProperties>
</file>